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Roboto" panose="02000000000000000000" pitchFamily="2" charset="0"/>
      <p:regular r:id="rId35"/>
      <p:bold r:id="rId36"/>
      <p:italic r:id="rId37"/>
      <p:boldItalic r:id="rId38"/>
    </p:embeddedFont>
    <p:embeddedFont>
      <p:font typeface="Roboto Black" panose="02000000000000000000" pitchFamily="2" charset="0"/>
      <p:bold r:id="rId39"/>
      <p:boldItalic r:id="rId40"/>
    </p:embeddedFont>
    <p:embeddedFont>
      <p:font typeface="Roboto Light" panose="02000000000000000000" pitchFamily="2" charset="0"/>
      <p:regular r:id="rId41"/>
      <p:bold r:id="rId42"/>
      <p:italic r:id="rId43"/>
      <p:boldItalic r:id="rId44"/>
    </p:embeddedFont>
    <p:embeddedFont>
      <p:font typeface="Roboto Medium" panose="02000000000000000000" pitchFamily="2" charset="0"/>
      <p:regular r:id="rId45"/>
      <p:bold r:id="rId46"/>
      <p:italic r:id="rId47"/>
      <p:boldItalic r:id="rId48"/>
    </p:embeddedFont>
    <p:embeddedFont>
      <p:font typeface="Roboto Thin" panose="02000000000000000000" pitchFamily="2" charset="0"/>
      <p:regular r:id="rId49"/>
      <p:bold r:id="rId50"/>
      <p:italic r:id="rId51"/>
      <p:boldItalic r:id="rId52"/>
    </p:embeddedFont>
    <p:embeddedFont>
      <p:font typeface="Spectral" panose="020B0604020202020204" charset="0"/>
      <p:regular r:id="rId53"/>
      <p:bold r:id="rId54"/>
      <p:italic r:id="rId55"/>
      <p:boldItalic r:id="rId56"/>
    </p:embeddedFont>
    <p:embeddedFont>
      <p:font typeface="Verdana" panose="020B060403050404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FA354B-0E5F-466B-9F09-B81BB81F637C}">
  <a:tblStyle styleId="{FCFA354B-0E5F-466B-9F09-B81BB81F63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guide orient="horz"/>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8798eb4c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ce011aad7f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ce011aad7f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ce011aad7f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ce011aad7f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ce011aad7f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ce011aad7f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623a2bef4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ce011aad7f_1_1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ce011aad7f_1_1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623a2bef4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ce011aad7f_1_1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ce011aad7f_1_1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ce011aad7f_1_1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ce011aad7f_1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ce011aad7f_1_1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ce011aad7f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e011aad7f_1_1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e011aad7f_1_1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d35f03199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d35f03199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ce011aad7f_1_1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ce011aad7f_1_1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8798eb4c4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623a2bef4_1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8623a2bef4_1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623a2bef4_1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623a2bef4_1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798eb4c44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0f7e6291e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d171003c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d171003c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798eb4c4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ce011aad7f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ce011aad7f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1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cxnSp>
        <p:nvCxnSpPr>
          <p:cNvPr id="53" name="Google Shape;53;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 name="Google Shape;5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 name="Google Shape;5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 name="Google Shape;56;p1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57" name="Google Shape;57;p13"/>
          <p:cNvSpPr txBox="1">
            <a:spLocks noGrp="1"/>
          </p:cNvSpPr>
          <p:nvPr>
            <p:ph type="body" idx="3"/>
          </p:nvPr>
        </p:nvSpPr>
        <p:spPr>
          <a:xfrm>
            <a:off x="175" y="1284250"/>
            <a:ext cx="9144000" cy="3581700"/>
          </a:xfrm>
          <a:prstGeom prst="rect">
            <a:avLst/>
          </a:prstGeom>
        </p:spPr>
        <p:txBody>
          <a:bodyPr spcFirstLastPara="1" wrap="square" lIns="457200" tIns="0" rIns="457200" bIns="914400" anchor="t" anchorCtr="0">
            <a:normAutofit/>
          </a:bodyPr>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58"/>
        <p:cNvGrpSpPr/>
        <p:nvPr/>
      </p:nvGrpSpPr>
      <p:grpSpPr>
        <a:xfrm>
          <a:off x="0" y="0"/>
          <a:ext cx="0" cy="0"/>
          <a:chOff x="0" y="0"/>
          <a:chExt cx="0" cy="0"/>
        </a:xfrm>
      </p:grpSpPr>
      <p:pic>
        <p:nvPicPr>
          <p:cNvPr id="59" name="Google Shape;59;p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0" name="Google Shape;60;p1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1" name="Google Shape;61;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4"/>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1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64"/>
        <p:cNvGrpSpPr/>
        <p:nvPr/>
      </p:nvGrpSpPr>
      <p:grpSpPr>
        <a:xfrm>
          <a:off x="0" y="0"/>
          <a:ext cx="0" cy="0"/>
          <a:chOff x="0" y="0"/>
          <a:chExt cx="0" cy="0"/>
        </a:xfrm>
      </p:grpSpPr>
      <p:pic>
        <p:nvPicPr>
          <p:cNvPr id="65" name="Google Shape;65;p15"/>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66" name="Google Shape;66;p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 name="Google Shape;67;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 name="Google Shape;68;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9" name="Google Shape;69;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 name="Google Shape;70;p1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71" name="Google Shape;71;p15"/>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rm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72" name="Google Shape;72;p15"/>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73" name="Google Shape;73;p15"/>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75" name="Google Shape;75;p15"/>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rm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77"/>
        <p:cNvGrpSpPr/>
        <p:nvPr/>
      </p:nvGrpSpPr>
      <p:grpSpPr>
        <a:xfrm>
          <a:off x="0" y="0"/>
          <a:ext cx="0" cy="0"/>
          <a:chOff x="0" y="0"/>
          <a:chExt cx="0" cy="0"/>
        </a:xfrm>
      </p:grpSpPr>
      <p:pic>
        <p:nvPicPr>
          <p:cNvPr id="78" name="Google Shape;78;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9" name="Google Shape;79;p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80" name="Google Shape;80;p16"/>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81" name="Google Shape;81;p1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cwe.mitre.org/data/definitions/548.html"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hyperlink" Target="https://cwe.mitre.org/data/definitions/98.html" TargetMode="External"/><Relationship Id="rId4" Type="http://schemas.openxmlformats.org/officeDocument/2006/relationships/hyperlink" Target="https://cwe.mitre.org/data/definitions/307.html"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ctrTitle"/>
          </p:nvPr>
        </p:nvSpPr>
        <p:spPr>
          <a:xfrm>
            <a:off x="0" y="4162500"/>
            <a:ext cx="6326100" cy="981000"/>
          </a:xfrm>
          <a:prstGeom prst="rect">
            <a:avLst/>
          </a:prstGeom>
        </p:spPr>
        <p:txBody>
          <a:bodyPr spcFirstLastPara="1" wrap="square" lIns="91425" tIns="91425" rIns="91425" bIns="91425" anchor="b" anchorCtr="0">
            <a:normAutofit fontScale="90000"/>
          </a:bodyPr>
          <a:lstStyle/>
          <a:p>
            <a:pPr marL="0" lvl="0" indent="0" algn="l" rtl="0">
              <a:spcBef>
                <a:spcPts val="1000"/>
              </a:spcBef>
              <a:spcAft>
                <a:spcPts val="0"/>
              </a:spcAft>
              <a:buNone/>
            </a:pPr>
            <a:r>
              <a:rPr lang="en" sz="3100" b="1">
                <a:solidFill>
                  <a:srgbClr val="00FF00"/>
                </a:solidFill>
                <a:latin typeface="Roboto"/>
                <a:ea typeface="Roboto"/>
                <a:cs typeface="Roboto"/>
                <a:sym typeface="Roboto"/>
              </a:rPr>
              <a:t>Assessment, Analysis, </a:t>
            </a:r>
            <a:br>
              <a:rPr lang="en" sz="3100" b="1">
                <a:solidFill>
                  <a:srgbClr val="00FF00"/>
                </a:solidFill>
                <a:latin typeface="Roboto"/>
                <a:ea typeface="Roboto"/>
                <a:cs typeface="Roboto"/>
                <a:sym typeface="Roboto"/>
              </a:rPr>
            </a:br>
            <a:r>
              <a:rPr lang="en" sz="3100" b="1">
                <a:solidFill>
                  <a:srgbClr val="00FF00"/>
                </a:solidFill>
                <a:latin typeface="Roboto"/>
                <a:ea typeface="Roboto"/>
                <a:cs typeface="Roboto"/>
                <a:sym typeface="Roboto"/>
              </a:rPr>
              <a:t>and Hardening of a Vulnerable System</a:t>
            </a:r>
            <a:endParaRPr sz="3100" b="1">
              <a:solidFill>
                <a:srgbClr val="00FF00"/>
              </a:solidFill>
              <a:latin typeface="Roboto"/>
              <a:ea typeface="Roboto"/>
              <a:cs typeface="Roboto"/>
              <a:sym typeface="Roboto"/>
            </a:endParaRPr>
          </a:p>
        </p:txBody>
      </p:sp>
      <p:sp>
        <p:nvSpPr>
          <p:cNvPr id="87" name="Google Shape;87;p17"/>
          <p:cNvSpPr txBox="1"/>
          <p:nvPr/>
        </p:nvSpPr>
        <p:spPr>
          <a:xfrm>
            <a:off x="0" y="0"/>
            <a:ext cx="59151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4100" b="1">
                <a:solidFill>
                  <a:srgbClr val="00FF00"/>
                </a:solidFill>
              </a:rPr>
              <a:t>Capstone Engagement</a:t>
            </a:r>
            <a:endParaRPr sz="2000" b="1">
              <a:solidFill>
                <a:srgbClr val="00FF00"/>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1000"/>
                                        <p:tgtEl>
                                          <p:spTgt spid="8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1500"/>
                                        <p:tgtEl>
                                          <p:spTgt spid="8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rmAutofit fontScale="90000"/>
          </a:bodyPr>
          <a:lstStyle/>
          <a:p>
            <a:pPr marL="0" lvl="0" indent="0" algn="l" rtl="0">
              <a:spcBef>
                <a:spcPts val="0"/>
              </a:spcBef>
              <a:spcAft>
                <a:spcPts val="0"/>
              </a:spcAft>
              <a:buNone/>
            </a:pPr>
            <a:r>
              <a:rPr lang="en">
                <a:solidFill>
                  <a:srgbClr val="00FF00"/>
                </a:solidFill>
              </a:rPr>
              <a:t>Directory Listing: Revealing Memo / E-mail</a:t>
            </a:r>
            <a:endParaRPr>
              <a:solidFill>
                <a:srgbClr val="00FF00"/>
              </a:solidFill>
            </a:endParaRPr>
          </a:p>
        </p:txBody>
      </p:sp>
      <p:pic>
        <p:nvPicPr>
          <p:cNvPr id="180" name="Google Shape;180;p26"/>
          <p:cNvPicPr preferRelativeResize="0"/>
          <p:nvPr/>
        </p:nvPicPr>
        <p:blipFill>
          <a:blip r:embed="rId3">
            <a:alphaModFix/>
          </a:blip>
          <a:stretch>
            <a:fillRect/>
          </a:stretch>
        </p:blipFill>
        <p:spPr>
          <a:xfrm>
            <a:off x="123825" y="809625"/>
            <a:ext cx="8905876" cy="3886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4"/>
        <p:cNvGrpSpPr/>
        <p:nvPr/>
      </p:nvGrpSpPr>
      <p:grpSpPr>
        <a:xfrm>
          <a:off x="0" y="0"/>
          <a:ext cx="0" cy="0"/>
          <a:chOff x="0" y="0"/>
          <a:chExt cx="0" cy="0"/>
        </a:xfrm>
      </p:grpSpPr>
      <p:sp>
        <p:nvSpPr>
          <p:cNvPr id="185" name="Google Shape;185;p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rmAutofit fontScale="90000"/>
          </a:bodyPr>
          <a:lstStyle/>
          <a:p>
            <a:pPr marL="0" lvl="0" indent="0" algn="l" rtl="0">
              <a:spcBef>
                <a:spcPts val="0"/>
              </a:spcBef>
              <a:spcAft>
                <a:spcPts val="0"/>
              </a:spcAft>
              <a:buNone/>
            </a:pPr>
            <a:r>
              <a:rPr lang="en">
                <a:solidFill>
                  <a:srgbClr val="00FF00"/>
                </a:solidFill>
              </a:rPr>
              <a:t>Directory Listing: Revealing Hidden “secret_folder”</a:t>
            </a:r>
            <a:endParaRPr>
              <a:solidFill>
                <a:srgbClr val="00FF00"/>
              </a:solidFill>
            </a:endParaRPr>
          </a:p>
        </p:txBody>
      </p:sp>
      <p:pic>
        <p:nvPicPr>
          <p:cNvPr id="186" name="Google Shape;186;p27"/>
          <p:cNvPicPr preferRelativeResize="0"/>
          <p:nvPr/>
        </p:nvPicPr>
        <p:blipFill>
          <a:blip r:embed="rId3">
            <a:alphaModFix/>
          </a:blip>
          <a:stretch>
            <a:fillRect/>
          </a:stretch>
        </p:blipFill>
        <p:spPr>
          <a:xfrm>
            <a:off x="123825" y="809625"/>
            <a:ext cx="8905876" cy="38862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rmAutofit fontScale="90000"/>
          </a:bodyPr>
          <a:lstStyle/>
          <a:p>
            <a:pPr marL="0" lvl="0" indent="0" algn="l" rtl="0">
              <a:spcBef>
                <a:spcPts val="0"/>
              </a:spcBef>
              <a:spcAft>
                <a:spcPts val="0"/>
              </a:spcAft>
              <a:buNone/>
            </a:pPr>
            <a:r>
              <a:rPr lang="en">
                <a:solidFill>
                  <a:srgbClr val="00FF00"/>
                </a:solidFill>
              </a:rPr>
              <a:t>Directory Listing: Revealing Authentication of “secret_folder”</a:t>
            </a:r>
            <a:endParaRPr>
              <a:solidFill>
                <a:srgbClr val="00FF00"/>
              </a:solidFill>
            </a:endParaRPr>
          </a:p>
        </p:txBody>
      </p:sp>
      <p:pic>
        <p:nvPicPr>
          <p:cNvPr id="192" name="Google Shape;192;p28"/>
          <p:cNvPicPr preferRelativeResize="0"/>
          <p:nvPr/>
        </p:nvPicPr>
        <p:blipFill>
          <a:blip r:embed="rId3">
            <a:alphaModFix/>
          </a:blip>
          <a:stretch>
            <a:fillRect/>
          </a:stretch>
        </p:blipFill>
        <p:spPr>
          <a:xfrm>
            <a:off x="123825" y="800100"/>
            <a:ext cx="8905876" cy="3895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rmAutofit fontScale="90000"/>
          </a:bodyPr>
          <a:lstStyle/>
          <a:p>
            <a:pPr marL="0" lvl="0" indent="0" algn="l" rtl="0">
              <a:spcBef>
                <a:spcPts val="0"/>
              </a:spcBef>
              <a:spcAft>
                <a:spcPts val="0"/>
              </a:spcAft>
              <a:buNone/>
            </a:pPr>
            <a:r>
              <a:rPr lang="en">
                <a:solidFill>
                  <a:srgbClr val="00FF00"/>
                </a:solidFill>
              </a:rPr>
              <a:t>Exploitation: Brute Force Attack - Tool Hydra</a:t>
            </a:r>
            <a:endParaRPr>
              <a:solidFill>
                <a:srgbClr val="00FF00"/>
              </a:solidFill>
            </a:endParaRPr>
          </a:p>
        </p:txBody>
      </p:sp>
      <p:sp>
        <p:nvSpPr>
          <p:cNvPr id="198" name="Google Shape;198;p29"/>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In order to brute force this box and attempt to crack the password for the secret_folder directory I used the following </a:t>
            </a:r>
            <a:r>
              <a:rPr lang="en" sz="1200" b="1">
                <a:latin typeface="Roboto"/>
                <a:ea typeface="Roboto"/>
                <a:cs typeface="Roboto"/>
                <a:sym typeface="Roboto"/>
              </a:rPr>
              <a:t>Tool(s): Hydra</a:t>
            </a:r>
            <a:endParaRPr sz="1200" b="1">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grpSp>
        <p:nvGrpSpPr>
          <p:cNvPr id="200" name="Google Shape;200;p29"/>
          <p:cNvGrpSpPr/>
          <p:nvPr/>
        </p:nvGrpSpPr>
        <p:grpSpPr>
          <a:xfrm>
            <a:off x="457181" y="887903"/>
            <a:ext cx="533372" cy="533480"/>
            <a:chOff x="457200" y="1378813"/>
            <a:chExt cx="695400" cy="695450"/>
          </a:xfrm>
        </p:grpSpPr>
        <p:sp>
          <p:nvSpPr>
            <p:cNvPr id="201" name="Google Shape;201;p29"/>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02" name="Google Shape;202;p29"/>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29"/>
          <p:cNvGrpSpPr/>
          <p:nvPr/>
        </p:nvGrpSpPr>
        <p:grpSpPr>
          <a:xfrm>
            <a:off x="3228956" y="887903"/>
            <a:ext cx="533372" cy="533480"/>
            <a:chOff x="457200" y="1378813"/>
            <a:chExt cx="695400" cy="695450"/>
          </a:xfrm>
        </p:grpSpPr>
        <p:sp>
          <p:nvSpPr>
            <p:cNvPr id="204" name="Google Shape;204;p29"/>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05" name="Google Shape;205;p29"/>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29"/>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Using the rockyou.txt wordlist I was able to crack the password for the ashton account.</a:t>
            </a:r>
            <a:endParaRPr sz="1200">
              <a:latin typeface="Roboto"/>
              <a:ea typeface="Roboto"/>
              <a:cs typeface="Roboto"/>
              <a:sym typeface="Roboto"/>
            </a:endParaRPr>
          </a:p>
          <a:p>
            <a:pPr marL="0" lvl="0" indent="0" algn="l" rtl="0">
              <a:lnSpc>
                <a:spcPct val="115000"/>
              </a:lnSpc>
              <a:spcBef>
                <a:spcPts val="0"/>
              </a:spcBef>
              <a:spcAft>
                <a:spcPts val="0"/>
              </a:spcAft>
              <a:buNone/>
            </a:pPr>
            <a:br>
              <a:rPr lang="en" sz="1200">
                <a:latin typeface="Roboto"/>
                <a:ea typeface="Roboto"/>
                <a:cs typeface="Roboto"/>
                <a:sym typeface="Roboto"/>
              </a:rPr>
            </a:br>
            <a:r>
              <a:rPr lang="en" sz="1200" b="1">
                <a:latin typeface="Roboto"/>
                <a:ea typeface="Roboto"/>
                <a:cs typeface="Roboto"/>
                <a:sym typeface="Roboto"/>
              </a:rPr>
              <a:t>Username: ashton</a:t>
            </a:r>
            <a:br>
              <a:rPr lang="en" sz="1200" b="1">
                <a:latin typeface="Roboto"/>
                <a:ea typeface="Roboto"/>
                <a:cs typeface="Roboto"/>
                <a:sym typeface="Roboto"/>
              </a:rPr>
            </a:br>
            <a:r>
              <a:rPr lang="en" sz="1200" b="1">
                <a:latin typeface="Roboto"/>
                <a:ea typeface="Roboto"/>
                <a:cs typeface="Roboto"/>
                <a:sym typeface="Roboto"/>
              </a:rPr>
              <a:t>Password: leopoldo</a:t>
            </a:r>
            <a:endParaRPr sz="1200" b="1">
              <a:latin typeface="Roboto"/>
              <a:ea typeface="Roboto"/>
              <a:cs typeface="Roboto"/>
              <a:sym typeface="Roboto"/>
            </a:endParaRPr>
          </a:p>
        </p:txBody>
      </p:sp>
      <p:grpSp>
        <p:nvGrpSpPr>
          <p:cNvPr id="208" name="Google Shape;208;p29"/>
          <p:cNvGrpSpPr/>
          <p:nvPr/>
        </p:nvGrpSpPr>
        <p:grpSpPr>
          <a:xfrm>
            <a:off x="6134081" y="888653"/>
            <a:ext cx="533372" cy="533480"/>
            <a:chOff x="457200" y="1378813"/>
            <a:chExt cx="695400" cy="695450"/>
          </a:xfrm>
        </p:grpSpPr>
        <p:sp>
          <p:nvSpPr>
            <p:cNvPr id="209" name="Google Shape;209;p29"/>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10" name="Google Shape;210;p29"/>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29"/>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hydra -l ashton -P /usr/share/wordlists/rockyou.txt -s 80 -f -vV 192.168.1.105 http-get /company_folders/secret_folder</a:t>
            </a:r>
            <a:endParaRPr sz="1200" b="1">
              <a:latin typeface="Roboto"/>
              <a:ea typeface="Roboto"/>
              <a:cs typeface="Roboto"/>
              <a:sym typeface="Roboto"/>
            </a:endParaRPr>
          </a:p>
        </p:txBody>
      </p:sp>
      <p:pic>
        <p:nvPicPr>
          <p:cNvPr id="213" name="Google Shape;213;p29"/>
          <p:cNvPicPr preferRelativeResize="0"/>
          <p:nvPr/>
        </p:nvPicPr>
        <p:blipFill>
          <a:blip r:embed="rId3">
            <a:alphaModFix/>
          </a:blip>
          <a:stretch>
            <a:fillRect/>
          </a:stretch>
        </p:blipFill>
        <p:spPr>
          <a:xfrm>
            <a:off x="1573700" y="3112750"/>
            <a:ext cx="1522075" cy="1522075"/>
          </a:xfrm>
          <a:prstGeom prst="rect">
            <a:avLst/>
          </a:prstGeom>
          <a:noFill/>
          <a:ln>
            <a:noFill/>
          </a:ln>
        </p:spPr>
      </p:pic>
      <p:pic>
        <p:nvPicPr>
          <p:cNvPr id="214" name="Google Shape;214;p29"/>
          <p:cNvPicPr preferRelativeResize="0"/>
          <p:nvPr/>
        </p:nvPicPr>
        <p:blipFill>
          <a:blip r:embed="rId3">
            <a:alphaModFix/>
          </a:blip>
          <a:stretch>
            <a:fillRect/>
          </a:stretch>
        </p:blipFill>
        <p:spPr>
          <a:xfrm>
            <a:off x="4402475" y="3112750"/>
            <a:ext cx="1522075" cy="1522075"/>
          </a:xfrm>
          <a:prstGeom prst="rect">
            <a:avLst/>
          </a:prstGeom>
          <a:noFill/>
          <a:ln>
            <a:noFill/>
          </a:ln>
        </p:spPr>
      </p:pic>
      <p:pic>
        <p:nvPicPr>
          <p:cNvPr id="215" name="Google Shape;215;p29"/>
          <p:cNvPicPr preferRelativeResize="0"/>
          <p:nvPr/>
        </p:nvPicPr>
        <p:blipFill>
          <a:blip r:embed="rId3">
            <a:alphaModFix/>
          </a:blip>
          <a:stretch>
            <a:fillRect/>
          </a:stretch>
        </p:blipFill>
        <p:spPr>
          <a:xfrm>
            <a:off x="7307600" y="3211550"/>
            <a:ext cx="1522075" cy="1522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0" name="Google Shape;220;p30"/>
          <p:cNvSpPr txBox="1"/>
          <p:nvPr/>
        </p:nvSpPr>
        <p:spPr>
          <a:xfrm>
            <a:off x="61950" y="66675"/>
            <a:ext cx="9020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0FF00"/>
                </a:solidFill>
              </a:rPr>
              <a:t>Command:</a:t>
            </a:r>
            <a:br>
              <a:rPr lang="en" sz="1200">
                <a:solidFill>
                  <a:srgbClr val="00FF00"/>
                </a:solidFill>
              </a:rPr>
            </a:br>
            <a:r>
              <a:rPr lang="en" sz="1200" b="1">
                <a:solidFill>
                  <a:srgbClr val="FF0000"/>
                </a:solidFill>
              </a:rPr>
              <a:t>root@kali</a:t>
            </a:r>
            <a:r>
              <a:rPr lang="en" sz="1200" b="1">
                <a:solidFill>
                  <a:srgbClr val="FFFFFF"/>
                </a:solidFill>
              </a:rPr>
              <a:t>:~#</a:t>
            </a:r>
            <a:r>
              <a:rPr lang="en" sz="1200" b="1">
                <a:solidFill>
                  <a:srgbClr val="FF0000"/>
                </a:solidFill>
              </a:rPr>
              <a:t> </a:t>
            </a:r>
            <a:r>
              <a:rPr lang="en" sz="1200" b="1">
                <a:solidFill>
                  <a:srgbClr val="00FF00"/>
                </a:solidFill>
              </a:rPr>
              <a:t>hydra -l ashton -P /usr/share/wordlists/rockyou.txt -s 80 -f -vV 192.168.1.105 http-get /company_folders/secret_folder</a:t>
            </a:r>
            <a:endParaRPr sz="1200" b="1">
              <a:solidFill>
                <a:srgbClr val="00FF00"/>
              </a:solidFill>
            </a:endParaRPr>
          </a:p>
        </p:txBody>
      </p:sp>
      <p:pic>
        <p:nvPicPr>
          <p:cNvPr id="221" name="Google Shape;221;p30"/>
          <p:cNvPicPr preferRelativeResize="0"/>
          <p:nvPr/>
        </p:nvPicPr>
        <p:blipFill>
          <a:blip r:embed="rId4">
            <a:alphaModFix/>
          </a:blip>
          <a:stretch>
            <a:fillRect/>
          </a:stretch>
        </p:blipFill>
        <p:spPr>
          <a:xfrm>
            <a:off x="0" y="4419600"/>
            <a:ext cx="7115175" cy="723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20"/>
                                        </p:tgtEl>
                                        <p:attrNameLst>
                                          <p:attrName>style.visibility</p:attrName>
                                        </p:attrNameLst>
                                      </p:cBhvr>
                                      <p:to>
                                        <p:strVal val="visible"/>
                                      </p:to>
                                    </p:set>
                                    <p:anim calcmode="lin" valueType="num">
                                      <p:cBhvr additive="base">
                                        <p:cTn id="7" dur="1500"/>
                                        <p:tgtEl>
                                          <p:spTgt spid="220"/>
                                        </p:tgtEl>
                                        <p:attrNameLst>
                                          <p:attrName>ppt_x</p:attrName>
                                        </p:attrNameLst>
                                      </p:cBhvr>
                                      <p:tavLst>
                                        <p:tav tm="0">
                                          <p:val>
                                            <p:strVal val="#ppt_x-1"/>
                                          </p:val>
                                        </p:tav>
                                        <p:tav tm="100000">
                                          <p:val>
                                            <p:strVal val="#ppt_x"/>
                                          </p:val>
                                        </p:tav>
                                      </p:tavLst>
                                    </p:anim>
                                  </p:childTnLst>
                                </p:cTn>
                              </p:par>
                            </p:childTnLst>
                          </p:cTn>
                        </p:par>
                        <p:par>
                          <p:cTn id="8" fill="hold">
                            <p:stCondLst>
                              <p:cond delay="1500"/>
                            </p:stCondLst>
                            <p:childTnLst>
                              <p:par>
                                <p:cTn id="9" presetID="2" presetClass="entr" presetSubtype="2" fill="hold" nodeType="afterEffect">
                                  <p:stCondLst>
                                    <p:cond delay="0"/>
                                  </p:stCondLst>
                                  <p:childTnLst>
                                    <p:set>
                                      <p:cBhvr>
                                        <p:cTn id="10" dur="1" fill="hold">
                                          <p:stCondLst>
                                            <p:cond delay="0"/>
                                          </p:stCondLst>
                                        </p:cTn>
                                        <p:tgtEl>
                                          <p:spTgt spid="221"/>
                                        </p:tgtEl>
                                        <p:attrNameLst>
                                          <p:attrName>style.visibility</p:attrName>
                                        </p:attrNameLst>
                                      </p:cBhvr>
                                      <p:to>
                                        <p:strVal val="visible"/>
                                      </p:to>
                                    </p:set>
                                    <p:anim calcmode="lin" valueType="num">
                                      <p:cBhvr additive="base">
                                        <p:cTn id="11" dur="1000"/>
                                        <p:tgtEl>
                                          <p:spTgt spid="22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5"/>
        <p:cNvGrpSpPr/>
        <p:nvPr/>
      </p:nvGrpSpPr>
      <p:grpSpPr>
        <a:xfrm>
          <a:off x="0" y="0"/>
          <a:ext cx="0" cy="0"/>
          <a:chOff x="0" y="0"/>
          <a:chExt cx="0" cy="0"/>
        </a:xfrm>
      </p:grpSpPr>
      <p:sp>
        <p:nvSpPr>
          <p:cNvPr id="226" name="Google Shape;226;p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rmAutofit fontScale="90000"/>
          </a:bodyPr>
          <a:lstStyle/>
          <a:p>
            <a:pPr marL="0" lvl="0" indent="0" algn="l" rtl="0">
              <a:spcBef>
                <a:spcPts val="0"/>
              </a:spcBef>
              <a:spcAft>
                <a:spcPts val="0"/>
              </a:spcAft>
              <a:buNone/>
            </a:pPr>
            <a:r>
              <a:rPr lang="en">
                <a:solidFill>
                  <a:srgbClr val="00FF00"/>
                </a:solidFill>
              </a:rPr>
              <a:t>Exploitation: PHP File Inclusion</a:t>
            </a:r>
            <a:endParaRPr>
              <a:solidFill>
                <a:srgbClr val="00FF00"/>
              </a:solidFill>
            </a:endParaRPr>
          </a:p>
        </p:txBody>
      </p:sp>
      <p:sp>
        <p:nvSpPr>
          <p:cNvPr id="227" name="Google Shape;227;p3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Roboto"/>
                <a:ea typeface="Roboto"/>
                <a:cs typeface="Roboto"/>
                <a:sym typeface="Roboto"/>
              </a:rPr>
              <a:t>Tools &amp; Processes</a:t>
            </a:r>
            <a:endParaRPr sz="1200" b="1">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Once the brute force was successful I was able to login and view more sensitive information.  Instructions on how to use Ryan’s account to access the webdav directory. Sensitive data was revealed with instructions how to access the webdav directory with ryans password hash. Using </a:t>
            </a:r>
            <a:r>
              <a:rPr lang="en" sz="1200" b="1" u="sng">
                <a:solidFill>
                  <a:srgbClr val="0000FF"/>
                </a:solidFill>
                <a:latin typeface="Roboto"/>
                <a:ea typeface="Roboto"/>
                <a:cs typeface="Roboto"/>
                <a:sym typeface="Roboto"/>
              </a:rPr>
              <a:t>Crackstation.net</a:t>
            </a:r>
            <a:r>
              <a:rPr lang="en" sz="1200">
                <a:solidFill>
                  <a:srgbClr val="0000FF"/>
                </a:solidFill>
                <a:latin typeface="Roboto"/>
                <a:ea typeface="Roboto"/>
                <a:cs typeface="Roboto"/>
                <a:sym typeface="Roboto"/>
              </a:rPr>
              <a:t> </a:t>
            </a:r>
            <a:r>
              <a:rPr lang="en" sz="1200">
                <a:solidFill>
                  <a:schemeClr val="dk1"/>
                </a:solidFill>
                <a:latin typeface="Roboto"/>
                <a:ea typeface="Roboto"/>
                <a:cs typeface="Roboto"/>
                <a:sym typeface="Roboto"/>
              </a:rPr>
              <a:t>I was able to decrypt his password.</a:t>
            </a:r>
            <a:endParaRPr sz="1200" b="1">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grpSp>
        <p:nvGrpSpPr>
          <p:cNvPr id="229" name="Google Shape;229;p31"/>
          <p:cNvGrpSpPr/>
          <p:nvPr/>
        </p:nvGrpSpPr>
        <p:grpSpPr>
          <a:xfrm>
            <a:off x="457181" y="887903"/>
            <a:ext cx="533372" cy="533480"/>
            <a:chOff x="457200" y="1378813"/>
            <a:chExt cx="695400" cy="695450"/>
          </a:xfrm>
        </p:grpSpPr>
        <p:sp>
          <p:nvSpPr>
            <p:cNvPr id="230" name="Google Shape;230;p3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1" name="Google Shape;231;p3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31"/>
          <p:cNvGrpSpPr/>
          <p:nvPr/>
        </p:nvGrpSpPr>
        <p:grpSpPr>
          <a:xfrm>
            <a:off x="3228956" y="887903"/>
            <a:ext cx="533372" cy="533480"/>
            <a:chOff x="457200" y="1378813"/>
            <a:chExt cx="695400" cy="695450"/>
          </a:xfrm>
        </p:grpSpPr>
        <p:sp>
          <p:nvSpPr>
            <p:cNvPr id="233" name="Google Shape;233;p3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4" name="Google Shape;234;p3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3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Achievements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Once the password was cracked I was able to log into the following directory.</a:t>
            </a:r>
            <a:br>
              <a:rPr lang="en" sz="1200">
                <a:latin typeface="Roboto"/>
                <a:ea typeface="Roboto"/>
                <a:cs typeface="Roboto"/>
                <a:sym typeface="Roboto"/>
              </a:rPr>
            </a:br>
            <a:r>
              <a:rPr lang="en" sz="1100" b="1">
                <a:latin typeface="Roboto"/>
                <a:ea typeface="Roboto"/>
                <a:cs typeface="Roboto"/>
                <a:sym typeface="Roboto"/>
              </a:rPr>
              <a:t>“dav://192.168.1.105/webdav”</a:t>
            </a:r>
            <a:br>
              <a:rPr lang="en" sz="1200">
                <a:latin typeface="Roboto"/>
                <a:ea typeface="Roboto"/>
                <a:cs typeface="Roboto"/>
                <a:sym typeface="Roboto"/>
              </a:rPr>
            </a:br>
            <a:r>
              <a:rPr lang="en" sz="1200">
                <a:latin typeface="Roboto"/>
                <a:ea typeface="Roboto"/>
                <a:cs typeface="Roboto"/>
                <a:sym typeface="Roboto"/>
              </a:rPr>
              <a:t>And launch my reverse shell in order to gain better access to the system and install malware and other tools to maintain persistence before data exfiltration.</a:t>
            </a:r>
            <a:br>
              <a:rPr lang="en" sz="1200">
                <a:latin typeface="Roboto"/>
                <a:ea typeface="Roboto"/>
                <a:cs typeface="Roboto"/>
                <a:sym typeface="Roboto"/>
              </a:rPr>
            </a:br>
            <a:endParaRPr sz="1200">
              <a:latin typeface="Roboto"/>
              <a:ea typeface="Roboto"/>
              <a:cs typeface="Roboto"/>
              <a:sym typeface="Roboto"/>
            </a:endParaRPr>
          </a:p>
        </p:txBody>
      </p:sp>
      <p:grpSp>
        <p:nvGrpSpPr>
          <p:cNvPr id="237" name="Google Shape;237;p31"/>
          <p:cNvGrpSpPr/>
          <p:nvPr/>
        </p:nvGrpSpPr>
        <p:grpSpPr>
          <a:xfrm>
            <a:off x="6134081" y="888653"/>
            <a:ext cx="533372" cy="533480"/>
            <a:chOff x="457200" y="1378813"/>
            <a:chExt cx="695400" cy="695450"/>
          </a:xfrm>
        </p:grpSpPr>
        <p:sp>
          <p:nvSpPr>
            <p:cNvPr id="238" name="Google Shape;238;p3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39" name="Google Shape;239;p3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3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txBox="1"/>
          <p:nvPr/>
        </p:nvSpPr>
        <p:spPr>
          <a:xfrm>
            <a:off x="6401175" y="1481375"/>
            <a:ext cx="25143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Launched crackstation.net site, cracked the password. </a:t>
            </a:r>
            <a:br>
              <a:rPr lang="en" sz="1200">
                <a:latin typeface="Roboto"/>
                <a:ea typeface="Roboto"/>
                <a:cs typeface="Roboto"/>
                <a:sym typeface="Roboto"/>
              </a:rPr>
            </a:br>
            <a:r>
              <a:rPr lang="en" sz="1200" b="1">
                <a:latin typeface="Roboto"/>
                <a:ea typeface="Roboto"/>
                <a:cs typeface="Roboto"/>
                <a:sym typeface="Roboto"/>
              </a:rPr>
              <a:t>Password: linux4u</a:t>
            </a:r>
            <a:br>
              <a:rPr lang="en" sz="1200" b="1">
                <a:latin typeface="Roboto"/>
                <a:ea typeface="Roboto"/>
                <a:cs typeface="Roboto"/>
                <a:sym typeface="Roboto"/>
              </a:rPr>
            </a:br>
            <a:br>
              <a:rPr lang="en" sz="1200" b="1">
                <a:latin typeface="Roboto"/>
                <a:ea typeface="Roboto"/>
                <a:cs typeface="Roboto"/>
                <a:sym typeface="Roboto"/>
              </a:rPr>
            </a:br>
            <a:r>
              <a:rPr lang="en" sz="1200">
                <a:latin typeface="Roboto"/>
                <a:ea typeface="Roboto"/>
                <a:cs typeface="Roboto"/>
                <a:sym typeface="Roboto"/>
              </a:rPr>
              <a:t>Copied Script to server: </a:t>
            </a:r>
            <a:r>
              <a:rPr lang="en" sz="1200" b="1">
                <a:latin typeface="Roboto"/>
                <a:ea typeface="Roboto"/>
                <a:cs typeface="Roboto"/>
                <a:sym typeface="Roboto"/>
              </a:rPr>
              <a:t>php.reverse-shell.php</a:t>
            </a:r>
            <a:br>
              <a:rPr lang="en" sz="1200">
                <a:latin typeface="Roboto"/>
                <a:ea typeface="Roboto"/>
                <a:cs typeface="Roboto"/>
                <a:sym typeface="Roboto"/>
              </a:rPr>
            </a:br>
            <a:br>
              <a:rPr lang="en" sz="1200">
                <a:latin typeface="Roboto"/>
                <a:ea typeface="Roboto"/>
                <a:cs typeface="Roboto"/>
                <a:sym typeface="Roboto"/>
              </a:rPr>
            </a:br>
            <a:r>
              <a:rPr lang="en" sz="1200">
                <a:latin typeface="Roboto"/>
                <a:ea typeface="Roboto"/>
                <a:cs typeface="Roboto"/>
                <a:sym typeface="Roboto"/>
              </a:rPr>
              <a:t>Opened listener on port 4444.</a:t>
            </a:r>
            <a:br>
              <a:rPr lang="en" sz="1200">
                <a:latin typeface="Roboto"/>
                <a:ea typeface="Roboto"/>
                <a:cs typeface="Roboto"/>
                <a:sym typeface="Roboto"/>
              </a:rPr>
            </a:br>
            <a:r>
              <a:rPr lang="en" sz="1200" b="1">
                <a:solidFill>
                  <a:srgbClr val="FF0000"/>
                </a:solidFill>
                <a:highlight>
                  <a:srgbClr val="000000"/>
                </a:highlight>
                <a:latin typeface="Roboto"/>
                <a:ea typeface="Roboto"/>
                <a:cs typeface="Roboto"/>
                <a:sym typeface="Roboto"/>
              </a:rPr>
              <a:t>root@kali</a:t>
            </a:r>
            <a:r>
              <a:rPr lang="en" sz="1200" b="1">
                <a:solidFill>
                  <a:srgbClr val="FFFFFF"/>
                </a:solidFill>
                <a:highlight>
                  <a:srgbClr val="000000"/>
                </a:highlight>
                <a:latin typeface="Roboto"/>
                <a:ea typeface="Roboto"/>
                <a:cs typeface="Roboto"/>
                <a:sym typeface="Roboto"/>
              </a:rPr>
              <a:t>:~#nc -lvnp 4444</a:t>
            </a:r>
            <a:br>
              <a:rPr lang="en" sz="1200">
                <a:latin typeface="Roboto"/>
                <a:ea typeface="Roboto"/>
                <a:cs typeface="Roboto"/>
                <a:sym typeface="Roboto"/>
              </a:rPr>
            </a:br>
            <a:br>
              <a:rPr lang="en" sz="1200">
                <a:latin typeface="Roboto"/>
                <a:ea typeface="Roboto"/>
                <a:cs typeface="Roboto"/>
                <a:sym typeface="Roboto"/>
              </a:rPr>
            </a:br>
            <a:r>
              <a:rPr lang="en" sz="1200">
                <a:latin typeface="Roboto"/>
                <a:ea typeface="Roboto"/>
                <a:cs typeface="Roboto"/>
                <a:sym typeface="Roboto"/>
              </a:rPr>
              <a:t>Remotely executed script.</a:t>
            </a:r>
            <a:endParaRPr sz="12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5"/>
        <p:cNvGrpSpPr/>
        <p:nvPr/>
      </p:nvGrpSpPr>
      <p:grpSpPr>
        <a:xfrm>
          <a:off x="0" y="0"/>
          <a:ext cx="0" cy="0"/>
          <a:chOff x="0" y="0"/>
          <a:chExt cx="0" cy="0"/>
        </a:xfrm>
      </p:grpSpPr>
      <p:pic>
        <p:nvPicPr>
          <p:cNvPr id="246" name="Google Shape;246;p32"/>
          <p:cNvPicPr preferRelativeResize="0"/>
          <p:nvPr/>
        </p:nvPicPr>
        <p:blipFill>
          <a:blip r:embed="rId3">
            <a:alphaModFix/>
          </a:blip>
          <a:stretch>
            <a:fillRect/>
          </a:stretch>
        </p:blipFill>
        <p:spPr>
          <a:xfrm>
            <a:off x="667740" y="152400"/>
            <a:ext cx="7808521"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0"/>
        <p:cNvGrpSpPr/>
        <p:nvPr/>
      </p:nvGrpSpPr>
      <p:grpSpPr>
        <a:xfrm>
          <a:off x="0" y="0"/>
          <a:ext cx="0" cy="0"/>
          <a:chOff x="0" y="0"/>
          <a:chExt cx="0" cy="0"/>
        </a:xfrm>
      </p:grpSpPr>
      <p:pic>
        <p:nvPicPr>
          <p:cNvPr id="251" name="Google Shape;251;p33"/>
          <p:cNvPicPr preferRelativeResize="0"/>
          <p:nvPr/>
        </p:nvPicPr>
        <p:blipFill>
          <a:blip r:embed="rId3">
            <a:alphaModFix/>
          </a:blip>
          <a:stretch>
            <a:fillRect/>
          </a:stretch>
        </p:blipFill>
        <p:spPr>
          <a:xfrm>
            <a:off x="1083776" y="152400"/>
            <a:ext cx="6976449"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5"/>
        <p:cNvGrpSpPr/>
        <p:nvPr/>
      </p:nvGrpSpPr>
      <p:grpSpPr>
        <a:xfrm>
          <a:off x="0" y="0"/>
          <a:ext cx="0" cy="0"/>
          <a:chOff x="0" y="0"/>
          <a:chExt cx="0" cy="0"/>
        </a:xfrm>
      </p:grpSpPr>
      <p:pic>
        <p:nvPicPr>
          <p:cNvPr id="256" name="Google Shape;256;p34"/>
          <p:cNvPicPr preferRelativeResize="0"/>
          <p:nvPr/>
        </p:nvPicPr>
        <p:blipFill>
          <a:blip r:embed="rId3">
            <a:alphaModFix/>
          </a:blip>
          <a:stretch>
            <a:fillRect/>
          </a:stretch>
        </p:blipFill>
        <p:spPr>
          <a:xfrm>
            <a:off x="1327424" y="152400"/>
            <a:ext cx="6489153"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pic>
        <p:nvPicPr>
          <p:cNvPr id="261" name="Google Shape;261;p35"/>
          <p:cNvPicPr preferRelativeResize="0"/>
          <p:nvPr/>
        </p:nvPicPr>
        <p:blipFill>
          <a:blip r:embed="rId3">
            <a:alphaModFix/>
          </a:blip>
          <a:stretch>
            <a:fillRect/>
          </a:stretch>
        </p:blipFill>
        <p:spPr>
          <a:xfrm>
            <a:off x="1338716" y="152400"/>
            <a:ext cx="6466568" cy="4838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rmAutofit fontScale="90000"/>
          </a:bodyPr>
          <a:lstStyle/>
          <a:p>
            <a:pPr marL="0" lvl="0" indent="0" algn="l" rtl="0">
              <a:spcBef>
                <a:spcPts val="0"/>
              </a:spcBef>
              <a:spcAft>
                <a:spcPts val="0"/>
              </a:spcAft>
              <a:buClr>
                <a:schemeClr val="dk1"/>
              </a:buClr>
              <a:buSzPct val="45833"/>
              <a:buFont typeface="Arial"/>
              <a:buNone/>
            </a:pPr>
            <a:r>
              <a:rPr lang="en">
                <a:solidFill>
                  <a:srgbClr val="00FF00"/>
                </a:solidFill>
              </a:rPr>
              <a:t>Table of Contents</a:t>
            </a:r>
            <a:endParaRPr>
              <a:solidFill>
                <a:srgbClr val="00FF00"/>
              </a:solidFill>
            </a:endParaRPr>
          </a:p>
          <a:p>
            <a:pPr marL="0" lvl="0" indent="0" algn="l" rtl="0">
              <a:spcBef>
                <a:spcPts val="0"/>
              </a:spcBef>
              <a:spcAft>
                <a:spcPts val="0"/>
              </a:spcAft>
              <a:buNone/>
            </a:pPr>
            <a:endParaRPr/>
          </a:p>
        </p:txBody>
      </p:sp>
      <p:sp>
        <p:nvSpPr>
          <p:cNvPr id="93" name="Google Shape;93;p1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rmAutofit fontScale="40000" lnSpcReduction="20000"/>
          </a:bodyPr>
          <a:lstStyle/>
          <a:p>
            <a:pPr marL="0" lvl="0" indent="0" algn="l" rtl="0">
              <a:spcBef>
                <a:spcPts val="0"/>
              </a:spcBef>
              <a:spcAft>
                <a:spcPts val="1200"/>
              </a:spcAft>
              <a:buNone/>
            </a:pPr>
            <a:r>
              <a:rPr lang="en">
                <a:solidFill>
                  <a:srgbClr val="00FF00"/>
                </a:solidFill>
              </a:rPr>
              <a:t>This document contains the following sections:</a:t>
            </a:r>
            <a:endParaRPr>
              <a:solidFill>
                <a:srgbClr val="00FF00"/>
              </a:solidFill>
            </a:endParaRPr>
          </a:p>
        </p:txBody>
      </p:sp>
      <p:sp>
        <p:nvSpPr>
          <p:cNvPr id="94" name="Google Shape;9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18"/>
          <p:cNvGrpSpPr/>
          <p:nvPr/>
        </p:nvGrpSpPr>
        <p:grpSpPr>
          <a:xfrm>
            <a:off x="457200" y="1378813"/>
            <a:ext cx="776889" cy="621300"/>
            <a:chOff x="457200" y="1378813"/>
            <a:chExt cx="776889" cy="621300"/>
          </a:xfrm>
        </p:grpSpPr>
        <p:sp>
          <p:nvSpPr>
            <p:cNvPr id="96" name="Google Shape;96;p18"/>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97" name="Google Shape;97;p18"/>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8"/>
          <p:cNvGrpSpPr/>
          <p:nvPr/>
        </p:nvGrpSpPr>
        <p:grpSpPr>
          <a:xfrm>
            <a:off x="457200" y="2228725"/>
            <a:ext cx="776889" cy="621300"/>
            <a:chOff x="457200" y="1378813"/>
            <a:chExt cx="776889" cy="621300"/>
          </a:xfrm>
        </p:grpSpPr>
        <p:sp>
          <p:nvSpPr>
            <p:cNvPr id="99" name="Google Shape;99;p18"/>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0" name="Google Shape;100;p18"/>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18"/>
          <p:cNvGrpSpPr/>
          <p:nvPr/>
        </p:nvGrpSpPr>
        <p:grpSpPr>
          <a:xfrm>
            <a:off x="457200" y="3073850"/>
            <a:ext cx="776889" cy="621300"/>
            <a:chOff x="457200" y="1378813"/>
            <a:chExt cx="776889" cy="621300"/>
          </a:xfrm>
        </p:grpSpPr>
        <p:sp>
          <p:nvSpPr>
            <p:cNvPr id="102" name="Google Shape;102;p18"/>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 name="Google Shape;103;p18"/>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18"/>
          <p:cNvGrpSpPr/>
          <p:nvPr/>
        </p:nvGrpSpPr>
        <p:grpSpPr>
          <a:xfrm>
            <a:off x="457200" y="3923750"/>
            <a:ext cx="776889" cy="621300"/>
            <a:chOff x="457200" y="1378813"/>
            <a:chExt cx="776889" cy="621300"/>
          </a:xfrm>
        </p:grpSpPr>
        <p:sp>
          <p:nvSpPr>
            <p:cNvPr id="105" name="Google Shape;105;p18"/>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6" name="Google Shape;106;p18"/>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18"/>
          <p:cNvSpPr txBox="1"/>
          <p:nvPr/>
        </p:nvSpPr>
        <p:spPr>
          <a:xfrm>
            <a:off x="-12450" y="1378825"/>
            <a:ext cx="9168600" cy="606900"/>
          </a:xfrm>
          <a:prstGeom prst="rect">
            <a:avLst/>
          </a:prstGeom>
          <a:noFill/>
          <a:ln>
            <a:noFill/>
          </a:ln>
          <a:effectLst>
            <a:outerShdw dist="19050" dir="5400000" algn="bl" rotWithShape="0">
              <a:srgbClr val="00FF00">
                <a:alpha val="50000"/>
              </a:srgbClr>
            </a:outerShdw>
          </a:effectLst>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8" name="Google Shape;108;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txBox="1"/>
          <p:nvPr/>
        </p:nvSpPr>
        <p:spPr>
          <a:xfrm>
            <a:off x="-12425" y="2233550"/>
            <a:ext cx="9168600" cy="606900"/>
          </a:xfrm>
          <a:prstGeom prst="rect">
            <a:avLst/>
          </a:prstGeom>
          <a:noFill/>
          <a:ln>
            <a:noFill/>
          </a:ln>
          <a:effectLst>
            <a:outerShdw dist="19050" dir="5400000" algn="bl" rotWithShape="0">
              <a:srgbClr val="00FF00">
                <a:alpha val="50000"/>
              </a:srgbClr>
            </a:outerShdw>
          </a:effectLst>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12" name="Google Shape;112;p18"/>
          <p:cNvSpPr txBox="1"/>
          <p:nvPr/>
        </p:nvSpPr>
        <p:spPr>
          <a:xfrm>
            <a:off x="150" y="3076275"/>
            <a:ext cx="9168600" cy="606900"/>
          </a:xfrm>
          <a:prstGeom prst="rect">
            <a:avLst/>
          </a:prstGeom>
          <a:noFill/>
          <a:ln>
            <a:noFill/>
          </a:ln>
          <a:effectLst>
            <a:outerShdw dist="19050" dir="5400000" algn="bl" rotWithShape="0">
              <a:srgbClr val="00FF00">
                <a:alpha val="50000"/>
              </a:srgbClr>
            </a:outerShdw>
          </a:effectLst>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13" name="Google Shape;113;p18"/>
          <p:cNvSpPr txBox="1"/>
          <p:nvPr/>
        </p:nvSpPr>
        <p:spPr>
          <a:xfrm>
            <a:off x="-12300" y="3918975"/>
            <a:ext cx="9168600" cy="606900"/>
          </a:xfrm>
          <a:prstGeom prst="rect">
            <a:avLst/>
          </a:prstGeom>
          <a:noFill/>
          <a:ln>
            <a:noFill/>
          </a:ln>
          <a:effectLst>
            <a:outerShdw dist="19050" dir="5400000" algn="bl" rotWithShape="0">
              <a:srgbClr val="00FF00">
                <a:alpha val="50000"/>
              </a:srgbClr>
            </a:outerShdw>
          </a:effectLst>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5"/>
        <p:cNvGrpSpPr/>
        <p:nvPr/>
      </p:nvGrpSpPr>
      <p:grpSpPr>
        <a:xfrm>
          <a:off x="0" y="0"/>
          <a:ext cx="0" cy="0"/>
          <a:chOff x="0" y="0"/>
          <a:chExt cx="0" cy="0"/>
        </a:xfrm>
      </p:grpSpPr>
      <p:pic>
        <p:nvPicPr>
          <p:cNvPr id="266" name="Google Shape;266;p36"/>
          <p:cNvPicPr preferRelativeResize="0"/>
          <p:nvPr/>
        </p:nvPicPr>
        <p:blipFill>
          <a:blip r:embed="rId3">
            <a:alphaModFix/>
          </a:blip>
          <a:stretch>
            <a:fillRect/>
          </a:stretch>
        </p:blipFill>
        <p:spPr>
          <a:xfrm>
            <a:off x="1331195" y="152400"/>
            <a:ext cx="6481610" cy="48387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0"/>
        <p:cNvGrpSpPr/>
        <p:nvPr/>
      </p:nvGrpSpPr>
      <p:grpSpPr>
        <a:xfrm>
          <a:off x="0" y="0"/>
          <a:ext cx="0" cy="0"/>
          <a:chOff x="0" y="0"/>
          <a:chExt cx="0" cy="0"/>
        </a:xfrm>
      </p:grpSpPr>
      <p:sp>
        <p:nvSpPr>
          <p:cNvPr id="271" name="Google Shape;271;p37"/>
          <p:cNvSpPr txBox="1">
            <a:spLocks noGrp="1"/>
          </p:cNvSpPr>
          <p:nvPr>
            <p:ph type="title" idx="4294967295"/>
          </p:nvPr>
        </p:nvSpPr>
        <p:spPr>
          <a:xfrm>
            <a:off x="64775" y="3959100"/>
            <a:ext cx="8595300" cy="1103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FFFF"/>
                </a:solidFill>
              </a:rPr>
              <a:t>Blue Team</a:t>
            </a:r>
            <a:endParaRPr b="1">
              <a:solidFill>
                <a:srgbClr val="00FFFF"/>
              </a:solidFill>
            </a:endParaRPr>
          </a:p>
          <a:p>
            <a:pPr marL="0" lvl="0" indent="0" algn="l" rtl="0">
              <a:spcBef>
                <a:spcPts val="0"/>
              </a:spcBef>
              <a:spcAft>
                <a:spcPts val="0"/>
              </a:spcAft>
              <a:buNone/>
            </a:pPr>
            <a:r>
              <a:rPr lang="en" sz="3400" b="1">
                <a:solidFill>
                  <a:srgbClr val="00FFFF"/>
                </a:solidFill>
                <a:latin typeface="Roboto"/>
                <a:ea typeface="Roboto"/>
                <a:cs typeface="Roboto"/>
                <a:sym typeface="Roboto"/>
              </a:rPr>
              <a:t>Log Analysis and Attack Characterization</a:t>
            </a:r>
            <a:endParaRPr sz="3400" b="1">
              <a:solidFill>
                <a:srgbClr val="00FFFF"/>
              </a:solidFill>
              <a:latin typeface="Roboto"/>
              <a:ea typeface="Roboto"/>
              <a:cs typeface="Roboto"/>
              <a:sym typeface="Roboto"/>
            </a:endParaRPr>
          </a:p>
        </p:txBody>
      </p:sp>
      <p:sp>
        <p:nvSpPr>
          <p:cNvPr id="272" name="Google Shape;272;p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71"/>
                                        </p:tgtEl>
                                        <p:attrNameLst>
                                          <p:attrName>style.visibility</p:attrName>
                                        </p:attrNameLst>
                                      </p:cBhvr>
                                      <p:to>
                                        <p:strVal val="visible"/>
                                      </p:to>
                                    </p:set>
                                    <p:anim calcmode="lin" valueType="num">
                                      <p:cBhvr additive="base">
                                        <p:cTn id="7" dur="1000"/>
                                        <p:tgtEl>
                                          <p:spTgt spid="2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6"/>
        <p:cNvGrpSpPr/>
        <p:nvPr/>
      </p:nvGrpSpPr>
      <p:grpSpPr>
        <a:xfrm>
          <a:off x="0" y="0"/>
          <a:ext cx="0" cy="0"/>
          <a:chOff x="0" y="0"/>
          <a:chExt cx="0" cy="0"/>
        </a:xfrm>
      </p:grpSpPr>
      <p:sp>
        <p:nvSpPr>
          <p:cNvPr id="277" name="Google Shape;277;p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rmAutofit fontScale="90000"/>
          </a:bodyPr>
          <a:lstStyle/>
          <a:p>
            <a:pPr marL="0" lvl="0" indent="0" algn="l" rtl="0">
              <a:spcBef>
                <a:spcPts val="0"/>
              </a:spcBef>
              <a:spcAft>
                <a:spcPts val="0"/>
              </a:spcAft>
              <a:buNone/>
            </a:pPr>
            <a:r>
              <a:rPr lang="en">
                <a:solidFill>
                  <a:srgbClr val="00FF00"/>
                </a:solidFill>
                <a:highlight>
                  <a:srgbClr val="000000"/>
                </a:highlight>
              </a:rPr>
              <a:t>Analysis: Identifying the Port Scan</a:t>
            </a:r>
            <a:endParaRPr>
              <a:solidFill>
                <a:srgbClr val="00FF00"/>
              </a:solidFill>
              <a:highlight>
                <a:srgbClr val="000000"/>
              </a:highlight>
            </a:endParaRPr>
          </a:p>
        </p:txBody>
      </p:sp>
      <p:pic>
        <p:nvPicPr>
          <p:cNvPr id="278" name="Google Shape;278;p38"/>
          <p:cNvPicPr preferRelativeResize="0"/>
          <p:nvPr/>
        </p:nvPicPr>
        <p:blipFill>
          <a:blip r:embed="rId3">
            <a:alphaModFix/>
          </a:blip>
          <a:stretch>
            <a:fillRect/>
          </a:stretch>
        </p:blipFill>
        <p:spPr>
          <a:xfrm>
            <a:off x="207450" y="3906575"/>
            <a:ext cx="8729099" cy="987950"/>
          </a:xfrm>
          <a:prstGeom prst="rect">
            <a:avLst/>
          </a:prstGeom>
          <a:noFill/>
          <a:ln>
            <a:noFill/>
          </a:ln>
        </p:spPr>
      </p:pic>
      <p:pic>
        <p:nvPicPr>
          <p:cNvPr id="279" name="Google Shape;279;p38"/>
          <p:cNvPicPr preferRelativeResize="0"/>
          <p:nvPr/>
        </p:nvPicPr>
        <p:blipFill>
          <a:blip r:embed="rId4">
            <a:alphaModFix/>
          </a:blip>
          <a:stretch>
            <a:fillRect/>
          </a:stretch>
        </p:blipFill>
        <p:spPr>
          <a:xfrm>
            <a:off x="59250" y="744924"/>
            <a:ext cx="5295675" cy="2950425"/>
          </a:xfrm>
          <a:prstGeom prst="rect">
            <a:avLst/>
          </a:prstGeom>
          <a:noFill/>
          <a:ln>
            <a:noFill/>
          </a:ln>
        </p:spPr>
      </p:pic>
      <p:sp>
        <p:nvSpPr>
          <p:cNvPr id="280" name="Google Shape;280;p38"/>
          <p:cNvSpPr txBox="1"/>
          <p:nvPr/>
        </p:nvSpPr>
        <p:spPr>
          <a:xfrm>
            <a:off x="5524500" y="744925"/>
            <a:ext cx="33717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00FF00"/>
                </a:solidFill>
                <a:highlight>
                  <a:srgbClr val="000000"/>
                </a:highlight>
              </a:rPr>
              <a:t>What time did the port scan occur?</a:t>
            </a:r>
            <a:br>
              <a:rPr lang="en" sz="1100">
                <a:solidFill>
                  <a:srgbClr val="00FF00"/>
                </a:solidFill>
                <a:highlight>
                  <a:srgbClr val="000000"/>
                </a:highlight>
              </a:rPr>
            </a:br>
            <a:r>
              <a:rPr lang="en" sz="1100">
                <a:solidFill>
                  <a:srgbClr val="FFFF00"/>
                </a:solidFill>
                <a:highlight>
                  <a:srgbClr val="000000"/>
                </a:highlight>
              </a:rPr>
              <a:t>- Apr 20, 2021 @ 00:57:50</a:t>
            </a:r>
            <a:br>
              <a:rPr lang="en" sz="1100">
                <a:solidFill>
                  <a:srgbClr val="00FF00"/>
                </a:solidFill>
                <a:highlight>
                  <a:srgbClr val="000000"/>
                </a:highlight>
              </a:rPr>
            </a:br>
            <a:br>
              <a:rPr lang="en" sz="1100">
                <a:solidFill>
                  <a:srgbClr val="00FF00"/>
                </a:solidFill>
                <a:highlight>
                  <a:srgbClr val="000000"/>
                </a:highlight>
              </a:rPr>
            </a:br>
            <a:r>
              <a:rPr lang="en" sz="1100">
                <a:solidFill>
                  <a:srgbClr val="00FF00"/>
                </a:solidFill>
                <a:highlight>
                  <a:srgbClr val="000000"/>
                </a:highlight>
              </a:rPr>
              <a:t>How many packets were sent, and from which IP?</a:t>
            </a:r>
            <a:br>
              <a:rPr lang="en" sz="1100">
                <a:solidFill>
                  <a:srgbClr val="00FF00"/>
                </a:solidFill>
                <a:highlight>
                  <a:srgbClr val="000000"/>
                </a:highlight>
              </a:rPr>
            </a:br>
            <a:r>
              <a:rPr lang="en" sz="1100">
                <a:solidFill>
                  <a:srgbClr val="FFFF00"/>
                </a:solidFill>
                <a:highlight>
                  <a:srgbClr val="000000"/>
                </a:highlight>
              </a:rPr>
              <a:t>- 29 hits from the 192.168.1.8 IP Address</a:t>
            </a:r>
            <a:br>
              <a:rPr lang="en" sz="1100">
                <a:solidFill>
                  <a:srgbClr val="00FF00"/>
                </a:solidFill>
                <a:highlight>
                  <a:srgbClr val="000000"/>
                </a:highlight>
              </a:rPr>
            </a:br>
            <a:br>
              <a:rPr lang="en" sz="1100">
                <a:solidFill>
                  <a:srgbClr val="00FF00"/>
                </a:solidFill>
                <a:highlight>
                  <a:srgbClr val="000000"/>
                </a:highlight>
              </a:rPr>
            </a:br>
            <a:r>
              <a:rPr lang="en" sz="1100">
                <a:solidFill>
                  <a:srgbClr val="00FF00"/>
                </a:solidFill>
                <a:highlight>
                  <a:srgbClr val="000000"/>
                </a:highlight>
              </a:rPr>
              <a:t>What indicates that this was a port s</a:t>
            </a:r>
            <a:r>
              <a:rPr lang="en" sz="1100">
                <a:solidFill>
                  <a:srgbClr val="00FF00"/>
                </a:solidFill>
              </a:rPr>
              <a:t>can?</a:t>
            </a:r>
            <a:br>
              <a:rPr lang="en" sz="1100">
                <a:solidFill>
                  <a:srgbClr val="00FF00"/>
                </a:solidFill>
              </a:rPr>
            </a:br>
            <a:r>
              <a:rPr lang="en" sz="1100">
                <a:solidFill>
                  <a:srgbClr val="FFFF00"/>
                </a:solidFill>
              </a:rPr>
              <a:t>- The user agent displays an Nmap scripting Engine was used. And 29 hits within a very short period of time.</a:t>
            </a:r>
            <a:endParaRPr sz="1100">
              <a:solidFill>
                <a:srgbClr val="FFFF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4"/>
        <p:cNvGrpSpPr/>
        <p:nvPr/>
      </p:nvGrpSpPr>
      <p:grpSpPr>
        <a:xfrm>
          <a:off x="0" y="0"/>
          <a:ext cx="0" cy="0"/>
          <a:chOff x="0" y="0"/>
          <a:chExt cx="0" cy="0"/>
        </a:xfrm>
      </p:grpSpPr>
      <p:sp>
        <p:nvSpPr>
          <p:cNvPr id="285" name="Google Shape;285;p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rmAutofit fontScale="90000"/>
          </a:bodyPr>
          <a:lstStyle/>
          <a:p>
            <a:pPr marL="0" lvl="0" indent="0" algn="l" rtl="0">
              <a:spcBef>
                <a:spcPts val="0"/>
              </a:spcBef>
              <a:spcAft>
                <a:spcPts val="0"/>
              </a:spcAft>
              <a:buNone/>
            </a:pPr>
            <a:r>
              <a:rPr lang="en">
                <a:solidFill>
                  <a:srgbClr val="00FF00"/>
                </a:solidFill>
              </a:rPr>
              <a:t>Analysis: Finding the Request for the Hidden Directory</a:t>
            </a:r>
            <a:endParaRPr>
              <a:solidFill>
                <a:srgbClr val="00FF00"/>
              </a:solidFill>
            </a:endParaRPr>
          </a:p>
        </p:txBody>
      </p:sp>
      <p:pic>
        <p:nvPicPr>
          <p:cNvPr id="286" name="Google Shape;286;p39"/>
          <p:cNvPicPr preferRelativeResize="0"/>
          <p:nvPr/>
        </p:nvPicPr>
        <p:blipFill>
          <a:blip r:embed="rId3">
            <a:alphaModFix/>
          </a:blip>
          <a:stretch>
            <a:fillRect/>
          </a:stretch>
        </p:blipFill>
        <p:spPr>
          <a:xfrm>
            <a:off x="1561798" y="733425"/>
            <a:ext cx="6020404" cy="1246650"/>
          </a:xfrm>
          <a:prstGeom prst="rect">
            <a:avLst/>
          </a:prstGeom>
          <a:noFill/>
          <a:ln>
            <a:noFill/>
          </a:ln>
        </p:spPr>
      </p:pic>
      <p:sp>
        <p:nvSpPr>
          <p:cNvPr id="287" name="Google Shape;287;p39"/>
          <p:cNvSpPr txBox="1"/>
          <p:nvPr/>
        </p:nvSpPr>
        <p:spPr>
          <a:xfrm>
            <a:off x="762000" y="3619500"/>
            <a:ext cx="74961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00FF00"/>
                </a:solidFill>
              </a:rPr>
              <a:t>What time did the request occur? How many requests were made?</a:t>
            </a:r>
            <a:br>
              <a:rPr lang="en" sz="1200">
                <a:solidFill>
                  <a:srgbClr val="00FF00"/>
                </a:solidFill>
              </a:rPr>
            </a:br>
            <a:r>
              <a:rPr lang="en" sz="1200">
                <a:solidFill>
                  <a:srgbClr val="FFFF00"/>
                </a:solidFill>
              </a:rPr>
              <a:t>- Apr 17, 2021 @ 00:07:28, Total of 10,028 requests were made at this time.</a:t>
            </a:r>
            <a:br>
              <a:rPr lang="en" sz="1200">
                <a:solidFill>
                  <a:srgbClr val="00FF00"/>
                </a:solidFill>
              </a:rPr>
            </a:br>
            <a:br>
              <a:rPr lang="en" sz="1200">
                <a:solidFill>
                  <a:srgbClr val="00FF00"/>
                </a:solidFill>
              </a:rPr>
            </a:br>
            <a:r>
              <a:rPr lang="en" sz="1200">
                <a:solidFill>
                  <a:srgbClr val="00FF00"/>
                </a:solidFill>
              </a:rPr>
              <a:t>Which files were requested? What did they contain?</a:t>
            </a:r>
            <a:br>
              <a:rPr lang="en" sz="1200">
                <a:solidFill>
                  <a:srgbClr val="00FF00"/>
                </a:solidFill>
              </a:rPr>
            </a:br>
            <a:r>
              <a:rPr lang="en" sz="1200">
                <a:solidFill>
                  <a:srgbClr val="FFFF00"/>
                </a:solidFill>
              </a:rPr>
              <a:t>Connect_to_corp_server which contained ashtons notes on how to connect using ryans credentials.</a:t>
            </a:r>
            <a:br>
              <a:rPr lang="en">
                <a:solidFill>
                  <a:srgbClr val="00FF00"/>
                </a:solidFill>
              </a:rPr>
            </a:br>
            <a:endParaRPr>
              <a:solidFill>
                <a:srgbClr val="00FF00"/>
              </a:solidFill>
            </a:endParaRPr>
          </a:p>
        </p:txBody>
      </p:sp>
      <p:pic>
        <p:nvPicPr>
          <p:cNvPr id="288" name="Google Shape;288;p39"/>
          <p:cNvPicPr preferRelativeResize="0"/>
          <p:nvPr/>
        </p:nvPicPr>
        <p:blipFill>
          <a:blip r:embed="rId4">
            <a:alphaModFix/>
          </a:blip>
          <a:stretch>
            <a:fillRect/>
          </a:stretch>
        </p:blipFill>
        <p:spPr>
          <a:xfrm>
            <a:off x="2473654" y="2056275"/>
            <a:ext cx="4196693" cy="1562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2"/>
        <p:cNvGrpSpPr/>
        <p:nvPr/>
      </p:nvGrpSpPr>
      <p:grpSpPr>
        <a:xfrm>
          <a:off x="0" y="0"/>
          <a:ext cx="0" cy="0"/>
          <a:chOff x="0" y="0"/>
          <a:chExt cx="0" cy="0"/>
        </a:xfrm>
      </p:grpSpPr>
      <p:sp>
        <p:nvSpPr>
          <p:cNvPr id="293" name="Google Shape;293;p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rmAutofit fontScale="90000"/>
          </a:bodyPr>
          <a:lstStyle/>
          <a:p>
            <a:pPr marL="0" lvl="0" indent="0" algn="l" rtl="0">
              <a:spcBef>
                <a:spcPts val="0"/>
              </a:spcBef>
              <a:spcAft>
                <a:spcPts val="0"/>
              </a:spcAft>
              <a:buNone/>
            </a:pPr>
            <a:r>
              <a:rPr lang="en">
                <a:solidFill>
                  <a:srgbClr val="00FF00"/>
                </a:solidFill>
              </a:rPr>
              <a:t>Analysis: Uncovering the Brute Force Attack</a:t>
            </a:r>
            <a:endParaRPr>
              <a:solidFill>
                <a:srgbClr val="00FF00"/>
              </a:solidFill>
            </a:endParaRPr>
          </a:p>
        </p:txBody>
      </p:sp>
      <p:pic>
        <p:nvPicPr>
          <p:cNvPr id="294" name="Google Shape;294;p40"/>
          <p:cNvPicPr preferRelativeResize="0"/>
          <p:nvPr/>
        </p:nvPicPr>
        <p:blipFill>
          <a:blip r:embed="rId3">
            <a:alphaModFix/>
          </a:blip>
          <a:stretch>
            <a:fillRect/>
          </a:stretch>
        </p:blipFill>
        <p:spPr>
          <a:xfrm>
            <a:off x="152398" y="686100"/>
            <a:ext cx="4397477" cy="2247600"/>
          </a:xfrm>
          <a:prstGeom prst="rect">
            <a:avLst/>
          </a:prstGeom>
          <a:noFill/>
          <a:ln>
            <a:noFill/>
          </a:ln>
        </p:spPr>
      </p:pic>
      <p:pic>
        <p:nvPicPr>
          <p:cNvPr id="295" name="Google Shape;295;p40"/>
          <p:cNvPicPr preferRelativeResize="0"/>
          <p:nvPr/>
        </p:nvPicPr>
        <p:blipFill>
          <a:blip r:embed="rId4">
            <a:alphaModFix/>
          </a:blip>
          <a:stretch>
            <a:fillRect/>
          </a:stretch>
        </p:blipFill>
        <p:spPr>
          <a:xfrm>
            <a:off x="4712825" y="705150"/>
            <a:ext cx="4316862" cy="1676100"/>
          </a:xfrm>
          <a:prstGeom prst="rect">
            <a:avLst/>
          </a:prstGeom>
          <a:noFill/>
          <a:ln>
            <a:noFill/>
          </a:ln>
        </p:spPr>
      </p:pic>
      <p:sp>
        <p:nvSpPr>
          <p:cNvPr id="296" name="Google Shape;296;p40"/>
          <p:cNvSpPr txBox="1"/>
          <p:nvPr/>
        </p:nvSpPr>
        <p:spPr>
          <a:xfrm>
            <a:off x="285750" y="3400425"/>
            <a:ext cx="8553300" cy="161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FF00"/>
                </a:solidFill>
              </a:rPr>
              <a:t>How many requests were made in the attack?</a:t>
            </a:r>
            <a:br>
              <a:rPr lang="en">
                <a:solidFill>
                  <a:srgbClr val="00FF00"/>
                </a:solidFill>
              </a:rPr>
            </a:br>
            <a:r>
              <a:rPr lang="en">
                <a:solidFill>
                  <a:srgbClr val="FFFF00"/>
                </a:solidFill>
              </a:rPr>
              <a:t>-</a:t>
            </a:r>
            <a:r>
              <a:rPr lang="en" b="1">
                <a:solidFill>
                  <a:srgbClr val="FFFF00"/>
                </a:solidFill>
                <a:highlight>
                  <a:srgbClr val="000000"/>
                </a:highlight>
              </a:rPr>
              <a:t>10,026 total attacks were made during this time.</a:t>
            </a:r>
            <a:br>
              <a:rPr lang="en" b="1">
                <a:solidFill>
                  <a:srgbClr val="FFFF00"/>
                </a:solidFill>
                <a:highlight>
                  <a:srgbClr val="000000"/>
                </a:highlight>
              </a:rPr>
            </a:br>
            <a:r>
              <a:rPr lang="en" b="1">
                <a:solidFill>
                  <a:srgbClr val="FFFF00"/>
                </a:solidFill>
                <a:highlight>
                  <a:srgbClr val="000000"/>
                </a:highlight>
              </a:rPr>
              <a:t>  </a:t>
            </a:r>
            <a:br>
              <a:rPr lang="en">
                <a:solidFill>
                  <a:srgbClr val="00FF00"/>
                </a:solidFill>
              </a:rPr>
            </a:br>
            <a:r>
              <a:rPr lang="en">
                <a:solidFill>
                  <a:srgbClr val="00FF00"/>
                </a:solidFill>
              </a:rPr>
              <a:t>How many requests had been made before the attacker discovered the password?</a:t>
            </a:r>
            <a:br>
              <a:rPr lang="en">
                <a:solidFill>
                  <a:srgbClr val="00FF00"/>
                </a:solidFill>
              </a:rPr>
            </a:br>
            <a:r>
              <a:rPr lang="en">
                <a:solidFill>
                  <a:srgbClr val="FFFF00"/>
                </a:solidFill>
              </a:rPr>
              <a:t>-</a:t>
            </a:r>
            <a:r>
              <a:rPr lang="en" b="1">
                <a:solidFill>
                  <a:srgbClr val="FFFF00"/>
                </a:solidFill>
                <a:highlight>
                  <a:srgbClr val="000000"/>
                </a:highlight>
              </a:rPr>
              <a:t>10,010 requests made before a successful attempt.</a:t>
            </a:r>
            <a:br>
              <a:rPr lang="en" sz="900" b="1">
                <a:solidFill>
                  <a:srgbClr val="00FF00"/>
                </a:solidFill>
                <a:highlight>
                  <a:srgbClr val="FFFF00"/>
                </a:highlight>
              </a:rPr>
            </a:br>
            <a:br>
              <a:rPr lang="en" sz="900" b="1">
                <a:solidFill>
                  <a:srgbClr val="00FF00"/>
                </a:solidFill>
                <a:highlight>
                  <a:srgbClr val="FFFF00"/>
                </a:highlight>
              </a:rPr>
            </a:br>
            <a:endParaRPr>
              <a:solidFill>
                <a:srgbClr val="00FF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0"/>
        <p:cNvGrpSpPr/>
        <p:nvPr/>
      </p:nvGrpSpPr>
      <p:grpSpPr>
        <a:xfrm>
          <a:off x="0" y="0"/>
          <a:ext cx="0" cy="0"/>
          <a:chOff x="0" y="0"/>
          <a:chExt cx="0" cy="0"/>
        </a:xfrm>
      </p:grpSpPr>
      <p:sp>
        <p:nvSpPr>
          <p:cNvPr id="301" name="Google Shape;301;p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rmAutofit fontScale="90000"/>
          </a:bodyPr>
          <a:lstStyle/>
          <a:p>
            <a:pPr marL="0" lvl="0" indent="0" algn="l" rtl="0">
              <a:spcBef>
                <a:spcPts val="0"/>
              </a:spcBef>
              <a:spcAft>
                <a:spcPts val="0"/>
              </a:spcAft>
              <a:buNone/>
            </a:pPr>
            <a:r>
              <a:rPr lang="en">
                <a:solidFill>
                  <a:srgbClr val="00FF00"/>
                </a:solidFill>
              </a:rPr>
              <a:t>Analysis: Finding the WebDAV Connection</a:t>
            </a:r>
            <a:endParaRPr>
              <a:solidFill>
                <a:srgbClr val="00FF00"/>
              </a:solidFill>
            </a:endParaRPr>
          </a:p>
        </p:txBody>
      </p:sp>
      <p:sp>
        <p:nvSpPr>
          <p:cNvPr id="302" name="Google Shape;302;p41"/>
          <p:cNvSpPr txBox="1"/>
          <p:nvPr/>
        </p:nvSpPr>
        <p:spPr>
          <a:xfrm>
            <a:off x="152400" y="3429000"/>
            <a:ext cx="71724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FF00"/>
                </a:solidFill>
              </a:rPr>
              <a:t>How many requests were made to this directory?</a:t>
            </a:r>
            <a:br>
              <a:rPr lang="en">
                <a:solidFill>
                  <a:srgbClr val="00FF00"/>
                </a:solidFill>
              </a:rPr>
            </a:br>
            <a:r>
              <a:rPr lang="en">
                <a:solidFill>
                  <a:srgbClr val="FFFF00"/>
                </a:solidFill>
              </a:rPr>
              <a:t>-11 requests were made to this directory.</a:t>
            </a:r>
            <a:br>
              <a:rPr lang="en">
                <a:solidFill>
                  <a:srgbClr val="00FF00"/>
                </a:solidFill>
              </a:rPr>
            </a:br>
            <a:br>
              <a:rPr lang="en">
                <a:solidFill>
                  <a:srgbClr val="00FF00"/>
                </a:solidFill>
              </a:rPr>
            </a:br>
            <a:r>
              <a:rPr lang="en">
                <a:solidFill>
                  <a:srgbClr val="00FF00"/>
                </a:solidFill>
              </a:rPr>
              <a:t>Which files were requested?</a:t>
            </a:r>
            <a:br>
              <a:rPr lang="en">
                <a:solidFill>
                  <a:srgbClr val="00FF00"/>
                </a:solidFill>
              </a:rPr>
            </a:br>
            <a:r>
              <a:rPr lang="en">
                <a:solidFill>
                  <a:srgbClr val="FFFF00"/>
                </a:solidFill>
              </a:rPr>
              <a:t>- the php-reverse-shell.php was requested</a:t>
            </a:r>
            <a:br>
              <a:rPr lang="en"/>
            </a:br>
            <a:endParaRPr/>
          </a:p>
        </p:txBody>
      </p:sp>
      <p:pic>
        <p:nvPicPr>
          <p:cNvPr id="303" name="Google Shape;303;p41"/>
          <p:cNvPicPr preferRelativeResize="0"/>
          <p:nvPr/>
        </p:nvPicPr>
        <p:blipFill>
          <a:blip r:embed="rId3">
            <a:alphaModFix/>
          </a:blip>
          <a:stretch>
            <a:fillRect/>
          </a:stretch>
        </p:blipFill>
        <p:spPr>
          <a:xfrm>
            <a:off x="152400" y="762300"/>
            <a:ext cx="5673132" cy="2619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7"/>
        <p:cNvGrpSpPr/>
        <p:nvPr/>
      </p:nvGrpSpPr>
      <p:grpSpPr>
        <a:xfrm>
          <a:off x="0" y="0"/>
          <a:ext cx="0" cy="0"/>
          <a:chOff x="0" y="0"/>
          <a:chExt cx="0" cy="0"/>
        </a:xfrm>
      </p:grpSpPr>
      <p:sp>
        <p:nvSpPr>
          <p:cNvPr id="308" name="Google Shape;308;p42"/>
          <p:cNvSpPr txBox="1">
            <a:spLocks noGrp="1"/>
          </p:cNvSpPr>
          <p:nvPr>
            <p:ph type="title" idx="4294967295"/>
          </p:nvPr>
        </p:nvSpPr>
        <p:spPr>
          <a:xfrm>
            <a:off x="79150" y="3981450"/>
            <a:ext cx="8902800" cy="1123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FFFF"/>
                </a:solidFill>
                <a:latin typeface="Spectral"/>
                <a:ea typeface="Spectral"/>
                <a:cs typeface="Spectral"/>
                <a:sym typeface="Spectral"/>
              </a:rPr>
              <a:t>Blue Team</a:t>
            </a:r>
            <a:endParaRPr b="1">
              <a:solidFill>
                <a:srgbClr val="00FFFF"/>
              </a:solidFill>
              <a:latin typeface="Spectral"/>
              <a:ea typeface="Spectral"/>
              <a:cs typeface="Spectral"/>
              <a:sym typeface="Spectral"/>
            </a:endParaRPr>
          </a:p>
          <a:p>
            <a:pPr marL="0" lvl="0" indent="0" algn="l" rtl="0">
              <a:spcBef>
                <a:spcPts val="0"/>
              </a:spcBef>
              <a:spcAft>
                <a:spcPts val="0"/>
              </a:spcAft>
              <a:buNone/>
            </a:pPr>
            <a:r>
              <a:rPr lang="en" sz="3400" b="1">
                <a:solidFill>
                  <a:srgbClr val="00FFFF"/>
                </a:solidFill>
                <a:latin typeface="Spectral"/>
                <a:ea typeface="Spectral"/>
                <a:cs typeface="Spectral"/>
                <a:sym typeface="Spectral"/>
              </a:rPr>
              <a:t>Proposed Alarms and Mitigation Strategies</a:t>
            </a:r>
            <a:endParaRPr sz="3400" b="1">
              <a:solidFill>
                <a:srgbClr val="00FFFF"/>
              </a:solidFill>
              <a:latin typeface="Spectral"/>
              <a:ea typeface="Spectral"/>
              <a:cs typeface="Spectral"/>
              <a:sym typeface="Spectral"/>
            </a:endParaRPr>
          </a:p>
        </p:txBody>
      </p:sp>
      <p:sp>
        <p:nvSpPr>
          <p:cNvPr id="309" name="Google Shape;309;p4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26</a:t>
            </a:fld>
            <a:endParaRPr sz="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8"/>
                                        </p:tgtEl>
                                        <p:attrNameLst>
                                          <p:attrName>style.visibility</p:attrName>
                                        </p:attrNameLst>
                                      </p:cBhvr>
                                      <p:to>
                                        <p:strVal val="visible"/>
                                      </p:to>
                                    </p:set>
                                    <p:anim calcmode="lin" valueType="num">
                                      <p:cBhvr additive="base">
                                        <p:cTn id="7" dur="1000"/>
                                        <p:tgtEl>
                                          <p:spTgt spid="3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3"/>
        <p:cNvGrpSpPr/>
        <p:nvPr/>
      </p:nvGrpSpPr>
      <p:grpSpPr>
        <a:xfrm>
          <a:off x="0" y="0"/>
          <a:ext cx="0" cy="0"/>
          <a:chOff x="0" y="0"/>
          <a:chExt cx="0" cy="0"/>
        </a:xfrm>
      </p:grpSpPr>
      <p:sp>
        <p:nvSpPr>
          <p:cNvPr id="314" name="Google Shape;314;p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rmAutofit fontScale="90000"/>
          </a:bodyPr>
          <a:lstStyle/>
          <a:p>
            <a:pPr marL="0" lvl="0" indent="0" algn="l" rtl="0">
              <a:spcBef>
                <a:spcPts val="0"/>
              </a:spcBef>
              <a:spcAft>
                <a:spcPts val="0"/>
              </a:spcAft>
              <a:buNone/>
            </a:pPr>
            <a:r>
              <a:rPr lang="en">
                <a:solidFill>
                  <a:srgbClr val="00FF00"/>
                </a:solidFill>
              </a:rPr>
              <a:t>Mitigation: Blocking the Port Scan</a:t>
            </a:r>
            <a:endParaRPr>
              <a:solidFill>
                <a:srgbClr val="00FF00"/>
              </a:solidFill>
            </a:endParaRPr>
          </a:p>
        </p:txBody>
      </p:sp>
      <p:sp>
        <p:nvSpPr>
          <p:cNvPr id="315" name="Google Shape;315;p43"/>
          <p:cNvSpPr txBox="1">
            <a:spLocks noGrp="1"/>
          </p:cNvSpPr>
          <p:nvPr>
            <p:ph type="subTitle" idx="2"/>
          </p:nvPr>
        </p:nvSpPr>
        <p:spPr>
          <a:xfrm>
            <a:off x="127864" y="1602450"/>
            <a:ext cx="4298400" cy="3051300"/>
          </a:xfrm>
          <a:prstGeom prst="rect">
            <a:avLst/>
          </a:prstGeom>
        </p:spPr>
        <p:txBody>
          <a:bodyPr spcFirstLastPara="1" wrap="square" lIns="457200" tIns="0" rIns="457200" bIns="0" anchor="t" anchorCtr="0">
            <a:normAutofit lnSpcReduction="10000"/>
          </a:bodyPr>
          <a:lstStyle/>
          <a:p>
            <a:pPr marL="0" lvl="0" indent="0" algn="l" rtl="0">
              <a:spcBef>
                <a:spcPts val="0"/>
              </a:spcBef>
              <a:spcAft>
                <a:spcPts val="0"/>
              </a:spcAft>
              <a:buNone/>
            </a:pPr>
            <a:r>
              <a:rPr lang="en" sz="1400" dirty="0">
                <a:solidFill>
                  <a:srgbClr val="00FF00"/>
                </a:solidFill>
              </a:rPr>
              <a:t>What kind of alarm can be set to detect future port scans?</a:t>
            </a:r>
            <a:endParaRPr sz="1400" dirty="0">
              <a:solidFill>
                <a:srgbClr val="00FF00"/>
              </a:solidFill>
            </a:endParaRPr>
          </a:p>
          <a:p>
            <a:pPr marL="0" lvl="0" indent="0" algn="l" rtl="0">
              <a:spcBef>
                <a:spcPts val="1200"/>
              </a:spcBef>
              <a:spcAft>
                <a:spcPts val="0"/>
              </a:spcAft>
              <a:buNone/>
            </a:pPr>
            <a:r>
              <a:rPr lang="en" sz="1400" dirty="0">
                <a:solidFill>
                  <a:srgbClr val="00FF00"/>
                </a:solidFill>
              </a:rPr>
              <a:t>An alarm that notifies when an unapproved ip address tries to scan.</a:t>
            </a:r>
            <a:endParaRPr sz="1400" dirty="0">
              <a:solidFill>
                <a:srgbClr val="00FF00"/>
              </a:solidFill>
            </a:endParaRPr>
          </a:p>
          <a:p>
            <a:pPr marL="0" lvl="0" indent="0" algn="l" rtl="0">
              <a:spcBef>
                <a:spcPts val="1200"/>
              </a:spcBef>
              <a:spcAft>
                <a:spcPts val="0"/>
              </a:spcAft>
              <a:buNone/>
            </a:pPr>
            <a:endParaRPr sz="1400" dirty="0">
              <a:solidFill>
                <a:srgbClr val="00FF00"/>
              </a:solidFill>
            </a:endParaRPr>
          </a:p>
          <a:p>
            <a:pPr marL="0" lvl="0" indent="0" algn="l" rtl="0">
              <a:spcBef>
                <a:spcPts val="1200"/>
              </a:spcBef>
              <a:spcAft>
                <a:spcPts val="0"/>
              </a:spcAft>
              <a:buNone/>
            </a:pPr>
            <a:endParaRPr sz="1400" dirty="0">
              <a:solidFill>
                <a:srgbClr val="00FF00"/>
              </a:solidFill>
            </a:endParaRPr>
          </a:p>
          <a:p>
            <a:pPr marL="0" lvl="0" indent="0" algn="l" rtl="0">
              <a:spcBef>
                <a:spcPts val="1200"/>
              </a:spcBef>
              <a:spcAft>
                <a:spcPts val="1200"/>
              </a:spcAft>
              <a:buNone/>
            </a:pPr>
            <a:r>
              <a:rPr lang="en" sz="1400" u="sng" dirty="0">
                <a:solidFill>
                  <a:srgbClr val="00FF00"/>
                </a:solidFill>
              </a:rPr>
              <a:t>The Threshold:</a:t>
            </a:r>
            <a:r>
              <a:rPr lang="en" sz="1400" dirty="0">
                <a:solidFill>
                  <a:srgbClr val="00FF00"/>
                </a:solidFill>
              </a:rPr>
              <a:t> </a:t>
            </a:r>
            <a:br>
              <a:rPr lang="en" sz="1400" dirty="0">
                <a:solidFill>
                  <a:srgbClr val="00FF00"/>
                </a:solidFill>
              </a:rPr>
            </a:br>
            <a:br>
              <a:rPr lang="en" sz="1400" dirty="0">
                <a:solidFill>
                  <a:srgbClr val="00FF00"/>
                </a:solidFill>
              </a:rPr>
            </a:br>
            <a:r>
              <a:rPr lang="en" sz="1400" dirty="0">
                <a:solidFill>
                  <a:srgbClr val="00FF00"/>
                </a:solidFill>
              </a:rPr>
              <a:t>Any time a new ip tries to scan, they’re probably trying to attack.</a:t>
            </a:r>
            <a:endParaRPr sz="1400" dirty="0">
              <a:solidFill>
                <a:srgbClr val="00FF00"/>
              </a:solidFill>
            </a:endParaRPr>
          </a:p>
        </p:txBody>
      </p:sp>
      <p:sp>
        <p:nvSpPr>
          <p:cNvPr id="316" name="Google Shape;316;p43"/>
          <p:cNvSpPr txBox="1">
            <a:spLocks noGrp="1"/>
          </p:cNvSpPr>
          <p:nvPr>
            <p:ph type="subTitle" idx="3"/>
          </p:nvPr>
        </p:nvSpPr>
        <p:spPr>
          <a:xfrm>
            <a:off x="4664342" y="1602450"/>
            <a:ext cx="4092539" cy="3301800"/>
          </a:xfrm>
          <a:prstGeom prst="rect">
            <a:avLst/>
          </a:prstGeom>
        </p:spPr>
        <p:txBody>
          <a:bodyPr spcFirstLastPara="1" wrap="square" lIns="457200" tIns="0" rIns="457200" bIns="0" anchor="t" anchorCtr="0">
            <a:normAutofit fontScale="92500" lnSpcReduction="10000"/>
          </a:bodyPr>
          <a:lstStyle/>
          <a:p>
            <a:pPr marL="0" lvl="0" indent="0" algn="l" rtl="0">
              <a:spcBef>
                <a:spcPts val="0"/>
              </a:spcBef>
              <a:spcAft>
                <a:spcPts val="0"/>
              </a:spcAft>
              <a:buNone/>
            </a:pPr>
            <a:r>
              <a:rPr lang="en" sz="1400" dirty="0">
                <a:solidFill>
                  <a:srgbClr val="00FF00"/>
                </a:solidFill>
              </a:rPr>
              <a:t>What configurations can be set on the host to mitigate port scans?</a:t>
            </a:r>
            <a:endParaRPr sz="1400" dirty="0">
              <a:solidFill>
                <a:srgbClr val="00FF00"/>
              </a:solidFill>
            </a:endParaRPr>
          </a:p>
          <a:p>
            <a:pPr marL="0" lvl="0" indent="0" algn="l" rtl="0">
              <a:spcBef>
                <a:spcPts val="1200"/>
              </a:spcBef>
              <a:spcAft>
                <a:spcPts val="0"/>
              </a:spcAft>
              <a:buNone/>
            </a:pPr>
            <a:r>
              <a:rPr lang="en" sz="1400" dirty="0">
                <a:solidFill>
                  <a:srgbClr val="00FF00"/>
                </a:solidFill>
              </a:rPr>
              <a:t>Make sure your firewall is dropping the packets rather than responding. Make sure the ports you aren't using are closed.</a:t>
            </a:r>
            <a:endParaRPr sz="1400" dirty="0">
              <a:solidFill>
                <a:srgbClr val="00FF00"/>
              </a:solidFill>
            </a:endParaRPr>
          </a:p>
          <a:p>
            <a:pPr marL="0" lvl="0" indent="0" algn="l" rtl="0">
              <a:spcBef>
                <a:spcPts val="1200"/>
              </a:spcBef>
              <a:spcAft>
                <a:spcPts val="0"/>
              </a:spcAft>
              <a:buNone/>
            </a:pPr>
            <a:endParaRPr sz="1400" dirty="0">
              <a:solidFill>
                <a:srgbClr val="00FF00"/>
              </a:solidFill>
            </a:endParaRPr>
          </a:p>
          <a:p>
            <a:pPr marL="0" lvl="0" indent="0" algn="l" rtl="0">
              <a:spcBef>
                <a:spcPts val="1200"/>
              </a:spcBef>
              <a:spcAft>
                <a:spcPts val="0"/>
              </a:spcAft>
              <a:buClr>
                <a:schemeClr val="dk1"/>
              </a:buClr>
              <a:buSzPts val="1100"/>
              <a:buFont typeface="Arial"/>
              <a:buNone/>
            </a:pPr>
            <a:endParaRPr sz="1400" dirty="0">
              <a:solidFill>
                <a:srgbClr val="00FF00"/>
              </a:solidFill>
            </a:endParaRPr>
          </a:p>
          <a:p>
            <a:pPr marL="0" lvl="0" indent="0" algn="l" rtl="0">
              <a:spcBef>
                <a:spcPts val="1200"/>
              </a:spcBef>
              <a:spcAft>
                <a:spcPts val="0"/>
              </a:spcAft>
              <a:buClr>
                <a:schemeClr val="dk1"/>
              </a:buClr>
              <a:buSzPts val="1100"/>
              <a:buFont typeface="Arial"/>
              <a:buNone/>
            </a:pPr>
            <a:r>
              <a:rPr lang="en" sz="1400" dirty="0">
                <a:solidFill>
                  <a:srgbClr val="00FF00"/>
                </a:solidFill>
              </a:rPr>
              <a:t>Describe the solution. If possible, provide required command lines. </a:t>
            </a:r>
            <a:endParaRPr sz="1400" dirty="0">
              <a:solidFill>
                <a:srgbClr val="00FF00"/>
              </a:solidFill>
            </a:endParaRPr>
          </a:p>
          <a:p>
            <a:pPr marL="0" lvl="0" indent="0" algn="l" rtl="0">
              <a:spcBef>
                <a:spcPts val="1200"/>
              </a:spcBef>
              <a:spcAft>
                <a:spcPts val="1200"/>
              </a:spcAft>
              <a:buNone/>
            </a:pPr>
            <a:r>
              <a:rPr lang="en" sz="1400" dirty="0">
                <a:solidFill>
                  <a:srgbClr val="00FF00"/>
                </a:solidFill>
              </a:rPr>
              <a:t>You can set your firewall to honeypot server to be set up as a defence warning</a:t>
            </a:r>
            <a:endParaRPr sz="1400" dirty="0">
              <a:solidFill>
                <a:srgbClr val="00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fade">
                                      <p:cBhvr>
                                        <p:cTn id="7" dur="1000"/>
                                        <p:tgtEl>
                                          <p:spTgt spid="31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6"/>
                                        </p:tgtEl>
                                        <p:attrNameLst>
                                          <p:attrName>style.visibility</p:attrName>
                                        </p:attrNameLst>
                                      </p:cBhvr>
                                      <p:to>
                                        <p:strVal val="visible"/>
                                      </p:to>
                                    </p:set>
                                    <p:animEffect transition="in" filter="fade">
                                      <p:cBhvr>
                                        <p:cTn id="11" dur="20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0"/>
        <p:cNvGrpSpPr/>
        <p:nvPr/>
      </p:nvGrpSpPr>
      <p:grpSpPr>
        <a:xfrm>
          <a:off x="0" y="0"/>
          <a:ext cx="0" cy="0"/>
          <a:chOff x="0" y="0"/>
          <a:chExt cx="0" cy="0"/>
        </a:xfrm>
      </p:grpSpPr>
      <p:sp>
        <p:nvSpPr>
          <p:cNvPr id="321" name="Google Shape;321;p4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rmAutofit fontScale="90000"/>
          </a:bodyPr>
          <a:lstStyle/>
          <a:p>
            <a:pPr marL="0" lvl="0" indent="0" algn="l" rtl="0">
              <a:spcBef>
                <a:spcPts val="0"/>
              </a:spcBef>
              <a:spcAft>
                <a:spcPts val="0"/>
              </a:spcAft>
              <a:buNone/>
            </a:pPr>
            <a:r>
              <a:rPr lang="en">
                <a:solidFill>
                  <a:srgbClr val="00FF00"/>
                </a:solidFill>
              </a:rPr>
              <a:t>Mitigation: Finding the Request for the Hidden Directory</a:t>
            </a:r>
            <a:endParaRPr>
              <a:solidFill>
                <a:srgbClr val="00FF00"/>
              </a:solidFill>
            </a:endParaRPr>
          </a:p>
        </p:txBody>
      </p:sp>
      <p:sp>
        <p:nvSpPr>
          <p:cNvPr id="322" name="Google Shape;322;p44"/>
          <p:cNvSpPr txBox="1">
            <a:spLocks noGrp="1"/>
          </p:cNvSpPr>
          <p:nvPr>
            <p:ph type="subTitle" idx="2"/>
          </p:nvPr>
        </p:nvSpPr>
        <p:spPr>
          <a:xfrm>
            <a:off x="168400" y="1600857"/>
            <a:ext cx="4298400" cy="3301800"/>
          </a:xfrm>
          <a:prstGeom prst="rect">
            <a:avLst/>
          </a:prstGeom>
        </p:spPr>
        <p:txBody>
          <a:bodyPr spcFirstLastPara="1" wrap="square" lIns="457200" tIns="0" rIns="457200" bIns="0" anchor="t" anchorCtr="0">
            <a:normAutofit lnSpcReduction="10000"/>
          </a:bodyPr>
          <a:lstStyle/>
          <a:p>
            <a:pPr marL="0" lvl="0" indent="0" algn="l" rtl="0">
              <a:spcBef>
                <a:spcPts val="0"/>
              </a:spcBef>
              <a:spcAft>
                <a:spcPts val="0"/>
              </a:spcAft>
              <a:buNone/>
            </a:pPr>
            <a:r>
              <a:rPr lang="en" sz="1400" dirty="0">
                <a:solidFill>
                  <a:srgbClr val="00FF00"/>
                </a:solidFill>
              </a:rPr>
              <a:t>What kind of alarm can be set to detect future unauthorized access?</a:t>
            </a:r>
            <a:endParaRPr sz="1400" dirty="0">
              <a:solidFill>
                <a:srgbClr val="00FF00"/>
              </a:solidFill>
            </a:endParaRPr>
          </a:p>
          <a:p>
            <a:pPr marL="0" lvl="0" indent="0" algn="l" rtl="0">
              <a:spcBef>
                <a:spcPts val="1200"/>
              </a:spcBef>
              <a:spcAft>
                <a:spcPts val="0"/>
              </a:spcAft>
              <a:buNone/>
            </a:pPr>
            <a:r>
              <a:rPr lang="en" sz="1400" dirty="0">
                <a:solidFill>
                  <a:srgbClr val="00FF00"/>
                </a:solidFill>
              </a:rPr>
              <a:t>An alarm that notifies anytime this directory is requested/accessed by an unauthorized user.</a:t>
            </a:r>
            <a:endParaRPr sz="1400" dirty="0">
              <a:solidFill>
                <a:srgbClr val="00FF00"/>
              </a:solidFill>
            </a:endParaRPr>
          </a:p>
          <a:p>
            <a:pPr marL="0" lvl="0" indent="0" algn="l" rtl="0">
              <a:spcBef>
                <a:spcPts val="1200"/>
              </a:spcBef>
              <a:spcAft>
                <a:spcPts val="0"/>
              </a:spcAft>
              <a:buNone/>
            </a:pPr>
            <a:endParaRPr sz="1400" dirty="0">
              <a:solidFill>
                <a:srgbClr val="00FF00"/>
              </a:solidFill>
            </a:endParaRPr>
          </a:p>
          <a:p>
            <a:pPr marL="0" lvl="0" indent="0" algn="l" rtl="0">
              <a:spcBef>
                <a:spcPts val="1200"/>
              </a:spcBef>
              <a:spcAft>
                <a:spcPts val="0"/>
              </a:spcAft>
              <a:buClr>
                <a:schemeClr val="dk1"/>
              </a:buClr>
              <a:buSzPct val="78571"/>
              <a:buFont typeface="Arial"/>
              <a:buNone/>
            </a:pPr>
            <a:endParaRPr sz="1400" dirty="0">
              <a:solidFill>
                <a:srgbClr val="00FF00"/>
              </a:solidFill>
            </a:endParaRPr>
          </a:p>
          <a:p>
            <a:pPr marL="0" lvl="0" indent="0" algn="l" rtl="0">
              <a:spcBef>
                <a:spcPts val="1200"/>
              </a:spcBef>
              <a:spcAft>
                <a:spcPts val="0"/>
              </a:spcAft>
              <a:buClr>
                <a:schemeClr val="dk1"/>
              </a:buClr>
              <a:buSzPct val="78571"/>
              <a:buFont typeface="Arial"/>
              <a:buNone/>
            </a:pPr>
            <a:r>
              <a:rPr lang="en" sz="1400" u="sng" dirty="0">
                <a:solidFill>
                  <a:srgbClr val="00FF00"/>
                </a:solidFill>
              </a:rPr>
              <a:t>The Threshold:</a:t>
            </a:r>
            <a:r>
              <a:rPr lang="en" sz="1400" dirty="0">
                <a:solidFill>
                  <a:srgbClr val="00FF00"/>
                </a:solidFill>
              </a:rPr>
              <a:t> </a:t>
            </a:r>
            <a:br>
              <a:rPr lang="en" sz="1400" dirty="0">
                <a:solidFill>
                  <a:srgbClr val="00FF00"/>
                </a:solidFill>
              </a:rPr>
            </a:br>
            <a:br>
              <a:rPr lang="en" sz="1400" dirty="0">
                <a:solidFill>
                  <a:srgbClr val="00FF00"/>
                </a:solidFill>
              </a:rPr>
            </a:br>
            <a:r>
              <a:rPr lang="en" sz="1400" dirty="0">
                <a:solidFill>
                  <a:srgbClr val="00FF00"/>
                </a:solidFill>
              </a:rPr>
              <a:t>Any time there is an attempt from an employee or outsider that should not have access to the folder.</a:t>
            </a:r>
            <a:endParaRPr sz="1400" dirty="0">
              <a:solidFill>
                <a:srgbClr val="00FF00"/>
              </a:solidFill>
            </a:endParaRPr>
          </a:p>
          <a:p>
            <a:pPr marL="0" lvl="0" indent="0" algn="l" rtl="0">
              <a:spcBef>
                <a:spcPts val="1200"/>
              </a:spcBef>
              <a:spcAft>
                <a:spcPts val="1200"/>
              </a:spcAft>
              <a:buNone/>
            </a:pPr>
            <a:endParaRPr sz="1400" dirty="0">
              <a:solidFill>
                <a:srgbClr val="00FF00"/>
              </a:solidFill>
            </a:endParaRPr>
          </a:p>
        </p:txBody>
      </p:sp>
      <p:sp>
        <p:nvSpPr>
          <p:cNvPr id="323" name="Google Shape;323;p44"/>
          <p:cNvSpPr txBox="1">
            <a:spLocks noGrp="1"/>
          </p:cNvSpPr>
          <p:nvPr>
            <p:ph type="subTitle" idx="3"/>
          </p:nvPr>
        </p:nvSpPr>
        <p:spPr>
          <a:xfrm>
            <a:off x="4677200" y="1600857"/>
            <a:ext cx="4298400" cy="3301800"/>
          </a:xfrm>
          <a:prstGeom prst="rect">
            <a:avLst/>
          </a:prstGeom>
        </p:spPr>
        <p:txBody>
          <a:bodyPr spcFirstLastPara="1" wrap="square" lIns="457200" tIns="0" rIns="457200" bIns="0" anchor="t" anchorCtr="0">
            <a:normAutofit/>
          </a:bodyPr>
          <a:lstStyle/>
          <a:p>
            <a:pPr marL="0" lvl="0" indent="0" algn="l" rtl="0">
              <a:spcBef>
                <a:spcPts val="0"/>
              </a:spcBef>
              <a:spcAft>
                <a:spcPts val="0"/>
              </a:spcAft>
              <a:buNone/>
            </a:pPr>
            <a:r>
              <a:rPr lang="en" sz="1400" dirty="0">
                <a:solidFill>
                  <a:srgbClr val="00FF00"/>
                </a:solidFill>
              </a:rPr>
              <a:t>What configuration can be set on the host to block unwanted access?</a:t>
            </a:r>
            <a:endParaRPr sz="1400" dirty="0">
              <a:solidFill>
                <a:srgbClr val="00FF00"/>
              </a:solidFill>
            </a:endParaRPr>
          </a:p>
          <a:p>
            <a:pPr marL="0" lvl="0" indent="0" algn="l" rtl="0">
              <a:spcBef>
                <a:spcPts val="1200"/>
              </a:spcBef>
              <a:spcAft>
                <a:spcPts val="0"/>
              </a:spcAft>
              <a:buNone/>
            </a:pPr>
            <a:r>
              <a:rPr lang="en" sz="1400" dirty="0">
                <a:solidFill>
                  <a:srgbClr val="00FF00"/>
                </a:solidFill>
              </a:rPr>
              <a:t>Making sure that all users are in the correct groups and the only the users with access to the directory are viewing it</a:t>
            </a:r>
            <a:endParaRPr sz="1400" dirty="0">
              <a:solidFill>
                <a:srgbClr val="00FF00"/>
              </a:solidFill>
            </a:endParaRPr>
          </a:p>
          <a:p>
            <a:pPr marL="0" lvl="0" indent="0" algn="l" rtl="0">
              <a:spcBef>
                <a:spcPts val="1200"/>
              </a:spcBef>
              <a:spcAft>
                <a:spcPts val="0"/>
              </a:spcAft>
              <a:buClr>
                <a:schemeClr val="dk1"/>
              </a:buClr>
              <a:buSzPts val="1100"/>
              <a:buFont typeface="Arial"/>
              <a:buNone/>
            </a:pPr>
            <a:endParaRPr sz="1400" dirty="0">
              <a:solidFill>
                <a:srgbClr val="00FF00"/>
              </a:solidFill>
            </a:endParaRPr>
          </a:p>
          <a:p>
            <a:pPr marL="0" lvl="0" indent="0" algn="l" rtl="0">
              <a:spcBef>
                <a:spcPts val="1200"/>
              </a:spcBef>
              <a:spcAft>
                <a:spcPts val="0"/>
              </a:spcAft>
              <a:buClr>
                <a:schemeClr val="dk1"/>
              </a:buClr>
              <a:buSzPts val="1100"/>
              <a:buFont typeface="Arial"/>
              <a:buNone/>
            </a:pPr>
            <a:r>
              <a:rPr lang="en" sz="1400" dirty="0">
                <a:solidFill>
                  <a:srgbClr val="00FF00"/>
                </a:solidFill>
              </a:rPr>
              <a:t>Describe the solution. If possible, provide required command lines. </a:t>
            </a:r>
            <a:endParaRPr sz="1400" dirty="0">
              <a:solidFill>
                <a:srgbClr val="00FF00"/>
              </a:solidFill>
            </a:endParaRPr>
          </a:p>
          <a:p>
            <a:pPr marL="0" lvl="0" indent="0" algn="l" rtl="0">
              <a:spcBef>
                <a:spcPts val="1200"/>
              </a:spcBef>
              <a:spcAft>
                <a:spcPts val="1200"/>
              </a:spcAft>
              <a:buNone/>
            </a:pPr>
            <a:r>
              <a:rPr lang="en" sz="1400" dirty="0">
                <a:solidFill>
                  <a:srgbClr val="00FF00"/>
                </a:solidFill>
              </a:rPr>
              <a:t>Monitor anytime the hidden directory is accessed </a:t>
            </a:r>
            <a:endParaRPr sz="1400" dirty="0">
              <a:solidFill>
                <a:srgbClr val="00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fade">
                                      <p:cBhvr>
                                        <p:cTn id="7" dur="1000"/>
                                        <p:tgtEl>
                                          <p:spTgt spid="3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23"/>
                                        </p:tgtEl>
                                        <p:attrNameLst>
                                          <p:attrName>style.visibility</p:attrName>
                                        </p:attrNameLst>
                                      </p:cBhvr>
                                      <p:to>
                                        <p:strVal val="visible"/>
                                      </p:to>
                                    </p:set>
                                    <p:animEffect transition="in" filter="fade">
                                      <p:cBhvr>
                                        <p:cTn id="11" dur="10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7"/>
        <p:cNvGrpSpPr/>
        <p:nvPr/>
      </p:nvGrpSpPr>
      <p:grpSpPr>
        <a:xfrm>
          <a:off x="0" y="0"/>
          <a:ext cx="0" cy="0"/>
          <a:chOff x="0" y="0"/>
          <a:chExt cx="0" cy="0"/>
        </a:xfrm>
      </p:grpSpPr>
      <p:sp>
        <p:nvSpPr>
          <p:cNvPr id="328" name="Google Shape;328;p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rmAutofit fontScale="90000"/>
          </a:bodyPr>
          <a:lstStyle/>
          <a:p>
            <a:pPr marL="0" lvl="0" indent="0" algn="l" rtl="0">
              <a:spcBef>
                <a:spcPts val="0"/>
              </a:spcBef>
              <a:spcAft>
                <a:spcPts val="0"/>
              </a:spcAft>
              <a:buNone/>
            </a:pPr>
            <a:r>
              <a:rPr lang="en">
                <a:solidFill>
                  <a:srgbClr val="00FF00"/>
                </a:solidFill>
              </a:rPr>
              <a:t>Mitigation: Preventing Brute Force Attacks</a:t>
            </a:r>
            <a:endParaRPr>
              <a:solidFill>
                <a:srgbClr val="00FF00"/>
              </a:solidFill>
            </a:endParaRPr>
          </a:p>
        </p:txBody>
      </p:sp>
      <p:sp>
        <p:nvSpPr>
          <p:cNvPr id="329" name="Google Shape;329;p45"/>
          <p:cNvSpPr txBox="1">
            <a:spLocks noGrp="1"/>
          </p:cNvSpPr>
          <p:nvPr>
            <p:ph type="subTitle" idx="2"/>
          </p:nvPr>
        </p:nvSpPr>
        <p:spPr>
          <a:xfrm>
            <a:off x="168400" y="1604700"/>
            <a:ext cx="4298400" cy="3301800"/>
          </a:xfrm>
          <a:prstGeom prst="rect">
            <a:avLst/>
          </a:prstGeom>
        </p:spPr>
        <p:txBody>
          <a:bodyPr spcFirstLastPara="1" wrap="square" lIns="457200" tIns="0" rIns="457200" bIns="0" anchor="t" anchorCtr="0">
            <a:normAutofit lnSpcReduction="10000"/>
          </a:bodyPr>
          <a:lstStyle/>
          <a:p>
            <a:pPr marL="0" lvl="0" indent="0" algn="l" rtl="0">
              <a:spcBef>
                <a:spcPts val="0"/>
              </a:spcBef>
              <a:spcAft>
                <a:spcPts val="0"/>
              </a:spcAft>
              <a:buNone/>
            </a:pPr>
            <a:r>
              <a:rPr lang="en" sz="1400" dirty="0">
                <a:solidFill>
                  <a:srgbClr val="00FF00"/>
                </a:solidFill>
              </a:rPr>
              <a:t>What kind of alarm can be set to detect future brute force attacks?</a:t>
            </a:r>
            <a:endParaRPr sz="1400" dirty="0">
              <a:solidFill>
                <a:srgbClr val="00FF00"/>
              </a:solidFill>
            </a:endParaRPr>
          </a:p>
          <a:p>
            <a:pPr marL="0" lvl="0" indent="0" algn="l" rtl="0">
              <a:spcBef>
                <a:spcPts val="1200"/>
              </a:spcBef>
              <a:spcAft>
                <a:spcPts val="0"/>
              </a:spcAft>
              <a:buNone/>
            </a:pPr>
            <a:r>
              <a:rPr lang="en" sz="1400" dirty="0">
                <a:solidFill>
                  <a:srgbClr val="00FF00"/>
                </a:solidFill>
              </a:rPr>
              <a:t>A program that notifies when there is a substantial amount of logins happening at once.</a:t>
            </a:r>
            <a:endParaRPr sz="1400" dirty="0">
              <a:solidFill>
                <a:srgbClr val="00FF00"/>
              </a:solidFill>
            </a:endParaRPr>
          </a:p>
          <a:p>
            <a:pPr marL="0" lvl="0" indent="0" algn="l" rtl="0">
              <a:spcBef>
                <a:spcPts val="1200"/>
              </a:spcBef>
              <a:spcAft>
                <a:spcPts val="0"/>
              </a:spcAft>
              <a:buNone/>
            </a:pPr>
            <a:endParaRPr sz="1400" dirty="0">
              <a:solidFill>
                <a:srgbClr val="00FF00"/>
              </a:solidFill>
            </a:endParaRPr>
          </a:p>
          <a:p>
            <a:pPr marL="0" lvl="0" indent="0" algn="l" rtl="0">
              <a:spcBef>
                <a:spcPts val="1200"/>
              </a:spcBef>
              <a:spcAft>
                <a:spcPts val="0"/>
              </a:spcAft>
              <a:buNone/>
            </a:pPr>
            <a:endParaRPr sz="1400" dirty="0">
              <a:solidFill>
                <a:srgbClr val="00FF00"/>
              </a:solidFill>
            </a:endParaRPr>
          </a:p>
          <a:p>
            <a:pPr marL="0" lvl="0" indent="0" algn="l" rtl="0">
              <a:spcBef>
                <a:spcPts val="1200"/>
              </a:spcBef>
              <a:spcAft>
                <a:spcPts val="0"/>
              </a:spcAft>
              <a:buClr>
                <a:schemeClr val="dk1"/>
              </a:buClr>
              <a:buSzPct val="78571"/>
              <a:buFont typeface="Arial"/>
              <a:buNone/>
            </a:pPr>
            <a:endParaRPr sz="1400" dirty="0">
              <a:solidFill>
                <a:srgbClr val="00FF00"/>
              </a:solidFill>
            </a:endParaRPr>
          </a:p>
          <a:p>
            <a:pPr marL="0" lvl="0" indent="0" algn="l" rtl="0">
              <a:spcBef>
                <a:spcPts val="1200"/>
              </a:spcBef>
              <a:spcAft>
                <a:spcPts val="0"/>
              </a:spcAft>
              <a:buClr>
                <a:schemeClr val="dk1"/>
              </a:buClr>
              <a:buSzPct val="78571"/>
              <a:buFont typeface="Arial"/>
              <a:buNone/>
            </a:pPr>
            <a:r>
              <a:rPr lang="en" sz="1400" u="sng" dirty="0">
                <a:solidFill>
                  <a:srgbClr val="00FF00"/>
                </a:solidFill>
              </a:rPr>
              <a:t>The Threshold: </a:t>
            </a:r>
            <a:br>
              <a:rPr lang="en" sz="1400" dirty="0">
                <a:solidFill>
                  <a:srgbClr val="00FF00"/>
                </a:solidFill>
              </a:rPr>
            </a:br>
            <a:br>
              <a:rPr lang="en" sz="1400" dirty="0">
                <a:solidFill>
                  <a:srgbClr val="00FF00"/>
                </a:solidFill>
              </a:rPr>
            </a:br>
            <a:r>
              <a:rPr lang="en" sz="1400" dirty="0">
                <a:solidFill>
                  <a:srgbClr val="00FF00"/>
                </a:solidFill>
              </a:rPr>
              <a:t>If there have been 5 login attempts.</a:t>
            </a:r>
            <a:endParaRPr sz="1400" dirty="0">
              <a:solidFill>
                <a:srgbClr val="00FF00"/>
              </a:solidFill>
            </a:endParaRPr>
          </a:p>
          <a:p>
            <a:pPr marL="0" lvl="0" indent="0" algn="l" rtl="0">
              <a:spcBef>
                <a:spcPts val="1200"/>
              </a:spcBef>
              <a:spcAft>
                <a:spcPts val="1200"/>
              </a:spcAft>
              <a:buNone/>
            </a:pPr>
            <a:endParaRPr sz="1400" dirty="0"/>
          </a:p>
        </p:txBody>
      </p:sp>
      <p:sp>
        <p:nvSpPr>
          <p:cNvPr id="330" name="Google Shape;330;p45"/>
          <p:cNvSpPr txBox="1">
            <a:spLocks noGrp="1"/>
          </p:cNvSpPr>
          <p:nvPr>
            <p:ph type="subTitle" idx="3"/>
          </p:nvPr>
        </p:nvSpPr>
        <p:spPr>
          <a:xfrm>
            <a:off x="4677202" y="1604700"/>
            <a:ext cx="4298400" cy="3301800"/>
          </a:xfrm>
          <a:prstGeom prst="rect">
            <a:avLst/>
          </a:prstGeom>
        </p:spPr>
        <p:txBody>
          <a:bodyPr spcFirstLastPara="1" wrap="square" lIns="457200" tIns="0" rIns="457200" bIns="0" anchor="t" anchorCtr="0">
            <a:normAutofit lnSpcReduction="10000"/>
          </a:bodyPr>
          <a:lstStyle/>
          <a:p>
            <a:pPr marL="0" lvl="0" indent="0" algn="l" rtl="0">
              <a:spcBef>
                <a:spcPts val="0"/>
              </a:spcBef>
              <a:spcAft>
                <a:spcPts val="0"/>
              </a:spcAft>
              <a:buNone/>
            </a:pPr>
            <a:r>
              <a:rPr lang="en" sz="1400" dirty="0">
                <a:solidFill>
                  <a:srgbClr val="00FF00"/>
                </a:solidFill>
              </a:rPr>
              <a:t>What configuration can be set on the host to block brute force attacks?</a:t>
            </a:r>
            <a:endParaRPr sz="1400" dirty="0">
              <a:solidFill>
                <a:srgbClr val="00FF00"/>
              </a:solidFill>
            </a:endParaRPr>
          </a:p>
          <a:p>
            <a:pPr marL="0" lvl="0" indent="0" algn="l" rtl="0">
              <a:spcBef>
                <a:spcPts val="1200"/>
              </a:spcBef>
              <a:spcAft>
                <a:spcPts val="0"/>
              </a:spcAft>
              <a:buNone/>
            </a:pPr>
            <a:r>
              <a:rPr lang="en" sz="1400" dirty="0">
                <a:solidFill>
                  <a:srgbClr val="00FF00"/>
                </a:solidFill>
              </a:rPr>
              <a:t>Two factor authentication, Limit failed login attempts, unique login urls.</a:t>
            </a:r>
            <a:endParaRPr sz="1400" dirty="0">
              <a:solidFill>
                <a:srgbClr val="00FF00"/>
              </a:solidFill>
            </a:endParaRPr>
          </a:p>
          <a:p>
            <a:pPr marL="0" lvl="0" indent="0" algn="l" rtl="0">
              <a:spcBef>
                <a:spcPts val="1200"/>
              </a:spcBef>
              <a:spcAft>
                <a:spcPts val="0"/>
              </a:spcAft>
              <a:buNone/>
            </a:pPr>
            <a:endParaRPr sz="1400" dirty="0">
              <a:solidFill>
                <a:srgbClr val="00FF00"/>
              </a:solidFill>
            </a:endParaRPr>
          </a:p>
          <a:p>
            <a:pPr marL="0" lvl="0" indent="0" algn="l" rtl="0">
              <a:spcBef>
                <a:spcPts val="1200"/>
              </a:spcBef>
              <a:spcAft>
                <a:spcPts val="0"/>
              </a:spcAft>
              <a:buNone/>
            </a:pPr>
            <a:endParaRPr sz="1400" dirty="0">
              <a:solidFill>
                <a:srgbClr val="00FF00"/>
              </a:solidFill>
            </a:endParaRPr>
          </a:p>
          <a:p>
            <a:pPr marL="0" lvl="0" indent="0" algn="l" rtl="0">
              <a:spcBef>
                <a:spcPts val="1200"/>
              </a:spcBef>
              <a:spcAft>
                <a:spcPts val="0"/>
              </a:spcAft>
              <a:buNone/>
            </a:pPr>
            <a:endParaRPr sz="1400" dirty="0">
              <a:solidFill>
                <a:srgbClr val="00FF00"/>
              </a:solidFill>
            </a:endParaRPr>
          </a:p>
          <a:p>
            <a:pPr marL="0" lvl="0" indent="0" algn="l" rtl="0">
              <a:spcBef>
                <a:spcPts val="1200"/>
              </a:spcBef>
              <a:spcAft>
                <a:spcPts val="0"/>
              </a:spcAft>
              <a:buClr>
                <a:schemeClr val="dk1"/>
              </a:buClr>
              <a:buSzPts val="1100"/>
              <a:buFont typeface="Arial"/>
              <a:buNone/>
            </a:pPr>
            <a:endParaRPr sz="1400" dirty="0">
              <a:solidFill>
                <a:srgbClr val="00FF00"/>
              </a:solidFill>
            </a:endParaRPr>
          </a:p>
          <a:p>
            <a:pPr marL="0" lvl="0" indent="0" algn="l" rtl="0">
              <a:spcBef>
                <a:spcPts val="1200"/>
              </a:spcBef>
              <a:spcAft>
                <a:spcPts val="0"/>
              </a:spcAft>
              <a:buClr>
                <a:schemeClr val="dk1"/>
              </a:buClr>
              <a:buSzPts val="1100"/>
              <a:buFont typeface="Arial"/>
              <a:buNone/>
            </a:pPr>
            <a:r>
              <a:rPr lang="en" sz="1400" dirty="0">
                <a:solidFill>
                  <a:srgbClr val="00FF00"/>
                </a:solidFill>
              </a:rPr>
              <a:t>Describe the solution. If possible, provide the required command line(s). </a:t>
            </a:r>
            <a:endParaRPr sz="1400" dirty="0">
              <a:solidFill>
                <a:srgbClr val="00FF00"/>
              </a:solidFill>
            </a:endParaRPr>
          </a:p>
          <a:p>
            <a:pPr marL="0" lvl="0" indent="0" algn="l" rtl="0">
              <a:spcBef>
                <a:spcPts val="1200"/>
              </a:spcBef>
              <a:spcAft>
                <a:spcPts val="1200"/>
              </a:spcAft>
              <a:buNone/>
            </a:pPr>
            <a:endParaRPr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1000"/>
                                        <p:tgtEl>
                                          <p:spTgt spid="32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30"/>
                                        </p:tgtEl>
                                        <p:attrNameLst>
                                          <p:attrName>style.visibility</p:attrName>
                                        </p:attrNameLst>
                                      </p:cBhvr>
                                      <p:to>
                                        <p:strVal val="visible"/>
                                      </p:to>
                                    </p:set>
                                    <p:animEffect transition="in" filter="fade">
                                      <p:cBhvr>
                                        <p:cTn id="11" dur="10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7"/>
        <p:cNvGrpSpPr/>
        <p:nvPr/>
      </p:nvGrpSpPr>
      <p:grpSpPr>
        <a:xfrm>
          <a:off x="0" y="0"/>
          <a:ext cx="0" cy="0"/>
          <a:chOff x="0" y="0"/>
          <a:chExt cx="0" cy="0"/>
        </a:xfrm>
      </p:grpSpPr>
      <p:sp>
        <p:nvSpPr>
          <p:cNvPr id="118" name="Google Shape;118;p19"/>
          <p:cNvSpPr txBox="1">
            <a:spLocks noGrp="1"/>
          </p:cNvSpPr>
          <p:nvPr>
            <p:ph type="title" idx="4294967295"/>
          </p:nvPr>
        </p:nvSpPr>
        <p:spPr>
          <a:xfrm>
            <a:off x="0" y="752475"/>
            <a:ext cx="4638600" cy="76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b="1">
                <a:solidFill>
                  <a:srgbClr val="A4C2F4"/>
                </a:solidFill>
              </a:rPr>
              <a:t>Network Topology </a:t>
            </a:r>
            <a:endParaRPr sz="3200" b="1">
              <a:solidFill>
                <a:srgbClr val="A4C2F4"/>
              </a:solidFill>
            </a:endParaRPr>
          </a:p>
        </p:txBody>
      </p:sp>
      <p:sp>
        <p:nvSpPr>
          <p:cNvPr id="119" name="Google Shape;119;p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1000"/>
                                        <p:tgtEl>
                                          <p:spTgt spid="1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4"/>
        <p:cNvGrpSpPr/>
        <p:nvPr/>
      </p:nvGrpSpPr>
      <p:grpSpPr>
        <a:xfrm>
          <a:off x="0" y="0"/>
          <a:ext cx="0" cy="0"/>
          <a:chOff x="0" y="0"/>
          <a:chExt cx="0" cy="0"/>
        </a:xfrm>
      </p:grpSpPr>
      <p:sp>
        <p:nvSpPr>
          <p:cNvPr id="335" name="Google Shape;335;p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rmAutofit fontScale="90000"/>
          </a:bodyPr>
          <a:lstStyle/>
          <a:p>
            <a:pPr marL="0" lvl="0" indent="0" algn="l" rtl="0">
              <a:spcBef>
                <a:spcPts val="0"/>
              </a:spcBef>
              <a:spcAft>
                <a:spcPts val="0"/>
              </a:spcAft>
              <a:buNone/>
            </a:pPr>
            <a:r>
              <a:rPr lang="en">
                <a:solidFill>
                  <a:srgbClr val="00FF00"/>
                </a:solidFill>
              </a:rPr>
              <a:t>Mitigation: Detecting the WebDAV Connection</a:t>
            </a:r>
            <a:endParaRPr>
              <a:solidFill>
                <a:srgbClr val="00FF00"/>
              </a:solidFill>
            </a:endParaRPr>
          </a:p>
        </p:txBody>
      </p:sp>
      <p:sp>
        <p:nvSpPr>
          <p:cNvPr id="336" name="Google Shape;336;p46"/>
          <p:cNvSpPr txBox="1">
            <a:spLocks noGrp="1"/>
          </p:cNvSpPr>
          <p:nvPr>
            <p:ph type="subTitle" idx="2"/>
          </p:nvPr>
        </p:nvSpPr>
        <p:spPr>
          <a:xfrm>
            <a:off x="168400" y="1604700"/>
            <a:ext cx="4298400" cy="3301800"/>
          </a:xfrm>
          <a:prstGeom prst="rect">
            <a:avLst/>
          </a:prstGeom>
        </p:spPr>
        <p:txBody>
          <a:bodyPr spcFirstLastPara="1" wrap="square" lIns="457200" tIns="0" rIns="457200" bIns="0" anchor="t" anchorCtr="0">
            <a:normAutofit lnSpcReduction="10000"/>
          </a:bodyPr>
          <a:lstStyle/>
          <a:p>
            <a:pPr marL="0" lvl="0" indent="0" algn="l" rtl="0">
              <a:spcBef>
                <a:spcPts val="0"/>
              </a:spcBef>
              <a:spcAft>
                <a:spcPts val="0"/>
              </a:spcAft>
              <a:buNone/>
            </a:pPr>
            <a:r>
              <a:rPr lang="en" sz="1400" dirty="0">
                <a:solidFill>
                  <a:srgbClr val="00FF00"/>
                </a:solidFill>
              </a:rPr>
              <a:t>What kind of alarm can be set to detect future access to this directory?</a:t>
            </a:r>
            <a:endParaRPr sz="1400" dirty="0">
              <a:solidFill>
                <a:srgbClr val="00FF00"/>
              </a:solidFill>
            </a:endParaRPr>
          </a:p>
          <a:p>
            <a:pPr marL="0" lvl="0" indent="0" algn="l" rtl="0">
              <a:spcBef>
                <a:spcPts val="1200"/>
              </a:spcBef>
              <a:spcAft>
                <a:spcPts val="0"/>
              </a:spcAft>
              <a:buNone/>
            </a:pPr>
            <a:r>
              <a:rPr lang="en" sz="1400" dirty="0">
                <a:solidFill>
                  <a:srgbClr val="00FF00"/>
                </a:solidFill>
              </a:rPr>
              <a:t>Have the alarm notify when permissions are being modified.</a:t>
            </a:r>
            <a:endParaRPr sz="1400" dirty="0">
              <a:solidFill>
                <a:srgbClr val="00FF00"/>
              </a:solidFill>
            </a:endParaRPr>
          </a:p>
          <a:p>
            <a:pPr marL="0" lvl="0" indent="0" algn="l" rtl="0">
              <a:spcBef>
                <a:spcPts val="1200"/>
              </a:spcBef>
              <a:spcAft>
                <a:spcPts val="0"/>
              </a:spcAft>
              <a:buNone/>
            </a:pPr>
            <a:endParaRPr sz="1400" dirty="0">
              <a:solidFill>
                <a:srgbClr val="00FF00"/>
              </a:solidFill>
            </a:endParaRPr>
          </a:p>
          <a:p>
            <a:pPr marL="0" lvl="0" indent="0" algn="l" rtl="0">
              <a:spcBef>
                <a:spcPts val="1200"/>
              </a:spcBef>
              <a:spcAft>
                <a:spcPts val="0"/>
              </a:spcAft>
              <a:buClr>
                <a:schemeClr val="dk1"/>
              </a:buClr>
              <a:buSzPct val="78571"/>
              <a:buFont typeface="Arial"/>
              <a:buNone/>
            </a:pPr>
            <a:endParaRPr sz="1400" dirty="0">
              <a:solidFill>
                <a:srgbClr val="00FF00"/>
              </a:solidFill>
            </a:endParaRPr>
          </a:p>
          <a:p>
            <a:pPr marL="0" lvl="0" indent="0" algn="l" rtl="0">
              <a:spcBef>
                <a:spcPts val="1200"/>
              </a:spcBef>
              <a:spcAft>
                <a:spcPts val="0"/>
              </a:spcAft>
              <a:buClr>
                <a:schemeClr val="dk1"/>
              </a:buClr>
              <a:buSzPct val="78571"/>
              <a:buFont typeface="Arial"/>
              <a:buNone/>
            </a:pPr>
            <a:r>
              <a:rPr lang="en" sz="1400" u="sng" dirty="0">
                <a:solidFill>
                  <a:srgbClr val="00FF00"/>
                </a:solidFill>
              </a:rPr>
              <a:t>The Threshold:</a:t>
            </a:r>
            <a:r>
              <a:rPr lang="en" sz="1400" dirty="0">
                <a:solidFill>
                  <a:srgbClr val="00FF00"/>
                </a:solidFill>
              </a:rPr>
              <a:t> </a:t>
            </a:r>
            <a:br>
              <a:rPr lang="en" sz="1400" dirty="0">
                <a:solidFill>
                  <a:srgbClr val="00FF00"/>
                </a:solidFill>
              </a:rPr>
            </a:br>
            <a:br>
              <a:rPr lang="en" sz="1400" dirty="0">
                <a:solidFill>
                  <a:srgbClr val="00FF00"/>
                </a:solidFill>
              </a:rPr>
            </a:br>
            <a:r>
              <a:rPr lang="en" sz="1400" dirty="0">
                <a:solidFill>
                  <a:srgbClr val="00FF00"/>
                </a:solidFill>
              </a:rPr>
              <a:t>Have the alert running to notify when anything has been changed unless there has been discussion of permission changes.</a:t>
            </a:r>
            <a:endParaRPr sz="1400" dirty="0">
              <a:solidFill>
                <a:srgbClr val="00FF00"/>
              </a:solidFill>
            </a:endParaRPr>
          </a:p>
          <a:p>
            <a:pPr marL="0" lvl="0" indent="0" algn="l" rtl="0">
              <a:spcBef>
                <a:spcPts val="1200"/>
              </a:spcBef>
              <a:spcAft>
                <a:spcPts val="1200"/>
              </a:spcAft>
              <a:buNone/>
            </a:pPr>
            <a:endParaRPr sz="1400" dirty="0"/>
          </a:p>
        </p:txBody>
      </p:sp>
      <p:sp>
        <p:nvSpPr>
          <p:cNvPr id="337" name="Google Shape;337;p46"/>
          <p:cNvSpPr txBox="1">
            <a:spLocks noGrp="1"/>
          </p:cNvSpPr>
          <p:nvPr>
            <p:ph type="subTitle" idx="3"/>
          </p:nvPr>
        </p:nvSpPr>
        <p:spPr>
          <a:xfrm>
            <a:off x="4677202" y="1604700"/>
            <a:ext cx="4298400" cy="3301800"/>
          </a:xfrm>
          <a:prstGeom prst="rect">
            <a:avLst/>
          </a:prstGeom>
        </p:spPr>
        <p:txBody>
          <a:bodyPr spcFirstLastPara="1" wrap="square" lIns="457200" tIns="0" rIns="457200" bIns="0" anchor="t" anchorCtr="0">
            <a:normAutofit fontScale="92500"/>
          </a:bodyPr>
          <a:lstStyle/>
          <a:p>
            <a:pPr marL="0" lvl="0" indent="0" algn="l" rtl="0">
              <a:spcBef>
                <a:spcPts val="0"/>
              </a:spcBef>
              <a:spcAft>
                <a:spcPts val="0"/>
              </a:spcAft>
              <a:buNone/>
            </a:pPr>
            <a:r>
              <a:rPr lang="en" sz="1400" dirty="0">
                <a:solidFill>
                  <a:srgbClr val="00FF00"/>
                </a:solidFill>
              </a:rPr>
              <a:t>What configuration can be set on the host to control access?</a:t>
            </a:r>
            <a:endParaRPr sz="1400" dirty="0">
              <a:solidFill>
                <a:srgbClr val="00FF00"/>
              </a:solidFill>
            </a:endParaRPr>
          </a:p>
          <a:p>
            <a:pPr marL="0" lvl="0" indent="0" algn="l" rtl="0">
              <a:spcBef>
                <a:spcPts val="1200"/>
              </a:spcBef>
              <a:spcAft>
                <a:spcPts val="0"/>
              </a:spcAft>
              <a:buNone/>
            </a:pPr>
            <a:r>
              <a:rPr lang="en" sz="1400" dirty="0">
                <a:solidFill>
                  <a:srgbClr val="00FF00"/>
                </a:solidFill>
              </a:rPr>
              <a:t>Make sure you're using HTTPS as the transport system, which is fully encrypted and safe. </a:t>
            </a:r>
            <a:endParaRPr sz="1400" dirty="0">
              <a:solidFill>
                <a:srgbClr val="00FF00"/>
              </a:solidFill>
            </a:endParaRPr>
          </a:p>
          <a:p>
            <a:pPr marL="0" lvl="0" indent="0" algn="l" rtl="0">
              <a:spcBef>
                <a:spcPts val="1200"/>
              </a:spcBef>
              <a:spcAft>
                <a:spcPts val="0"/>
              </a:spcAft>
              <a:buNone/>
            </a:pPr>
            <a:r>
              <a:rPr lang="en" sz="1400" dirty="0">
                <a:solidFill>
                  <a:srgbClr val="00FF00"/>
                </a:solidFill>
              </a:rPr>
              <a:t>Make sure you have webdav authentication to keep your network secure.</a:t>
            </a:r>
            <a:endParaRPr sz="1400" dirty="0">
              <a:solidFill>
                <a:srgbClr val="00FF00"/>
              </a:solidFill>
            </a:endParaRPr>
          </a:p>
          <a:p>
            <a:pPr marL="0" lvl="0" indent="0" algn="l" rtl="0">
              <a:spcBef>
                <a:spcPts val="1200"/>
              </a:spcBef>
              <a:spcAft>
                <a:spcPts val="0"/>
              </a:spcAft>
              <a:buNone/>
            </a:pPr>
            <a:endParaRPr sz="1400" dirty="0">
              <a:solidFill>
                <a:srgbClr val="00FF00"/>
              </a:solidFill>
            </a:endParaRPr>
          </a:p>
          <a:p>
            <a:pPr marL="0" lvl="0" indent="0" algn="l" rtl="0">
              <a:spcBef>
                <a:spcPts val="1200"/>
              </a:spcBef>
              <a:spcAft>
                <a:spcPts val="0"/>
              </a:spcAft>
              <a:buClr>
                <a:schemeClr val="dk1"/>
              </a:buClr>
              <a:buSzPct val="78571"/>
              <a:buFont typeface="Arial"/>
              <a:buNone/>
            </a:pPr>
            <a:endParaRPr sz="1400" dirty="0">
              <a:solidFill>
                <a:srgbClr val="00FF00"/>
              </a:solidFill>
            </a:endParaRPr>
          </a:p>
          <a:p>
            <a:pPr marL="0" lvl="0" indent="0" algn="l" rtl="0">
              <a:spcBef>
                <a:spcPts val="1200"/>
              </a:spcBef>
              <a:spcAft>
                <a:spcPts val="0"/>
              </a:spcAft>
              <a:buClr>
                <a:schemeClr val="dk1"/>
              </a:buClr>
              <a:buSzPct val="78571"/>
              <a:buFont typeface="Arial"/>
              <a:buNone/>
            </a:pPr>
            <a:r>
              <a:rPr lang="en" sz="1400" dirty="0">
                <a:solidFill>
                  <a:srgbClr val="00FF00"/>
                </a:solidFill>
              </a:rPr>
              <a:t>Describe the solution. If possible, provide the required command line(s). </a:t>
            </a:r>
            <a:endParaRPr sz="1400" dirty="0">
              <a:solidFill>
                <a:srgbClr val="00FF00"/>
              </a:solidFill>
            </a:endParaRPr>
          </a:p>
          <a:p>
            <a:pPr marL="0" lvl="0" indent="0" algn="l" rtl="0">
              <a:spcBef>
                <a:spcPts val="1200"/>
              </a:spcBef>
              <a:spcAft>
                <a:spcPts val="1200"/>
              </a:spcAft>
              <a:buNone/>
            </a:pPr>
            <a:endParaRPr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6"/>
                                        </p:tgtEl>
                                        <p:attrNameLst>
                                          <p:attrName>style.visibility</p:attrName>
                                        </p:attrNameLst>
                                      </p:cBhvr>
                                      <p:to>
                                        <p:strVal val="visible"/>
                                      </p:to>
                                    </p:set>
                                    <p:animEffect transition="in" filter="fade">
                                      <p:cBhvr>
                                        <p:cTn id="7" dur="1000"/>
                                        <p:tgtEl>
                                          <p:spTgt spid="33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37"/>
                                        </p:tgtEl>
                                        <p:attrNameLst>
                                          <p:attrName>style.visibility</p:attrName>
                                        </p:attrNameLst>
                                      </p:cBhvr>
                                      <p:to>
                                        <p:strVal val="visible"/>
                                      </p:to>
                                    </p:set>
                                    <p:animEffect transition="in" filter="fade">
                                      <p:cBhvr>
                                        <p:cTn id="11" dur="10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1"/>
        <p:cNvGrpSpPr/>
        <p:nvPr/>
      </p:nvGrpSpPr>
      <p:grpSpPr>
        <a:xfrm>
          <a:off x="0" y="0"/>
          <a:ext cx="0" cy="0"/>
          <a:chOff x="0" y="0"/>
          <a:chExt cx="0" cy="0"/>
        </a:xfrm>
      </p:grpSpPr>
      <p:sp>
        <p:nvSpPr>
          <p:cNvPr id="342" name="Google Shape;342;p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rmAutofit fontScale="90000"/>
          </a:bodyPr>
          <a:lstStyle/>
          <a:p>
            <a:pPr marL="0" lvl="0" indent="0" algn="l" rtl="0">
              <a:spcBef>
                <a:spcPts val="0"/>
              </a:spcBef>
              <a:spcAft>
                <a:spcPts val="0"/>
              </a:spcAft>
              <a:buNone/>
            </a:pPr>
            <a:r>
              <a:rPr lang="en">
                <a:solidFill>
                  <a:srgbClr val="00FF00"/>
                </a:solidFill>
              </a:rPr>
              <a:t>Mitigation: Identifying Reverse Shell Uploads</a:t>
            </a:r>
            <a:endParaRPr>
              <a:solidFill>
                <a:srgbClr val="00FF00"/>
              </a:solidFill>
            </a:endParaRPr>
          </a:p>
        </p:txBody>
      </p:sp>
      <p:sp>
        <p:nvSpPr>
          <p:cNvPr id="343" name="Google Shape;343;p47"/>
          <p:cNvSpPr txBox="1">
            <a:spLocks noGrp="1"/>
          </p:cNvSpPr>
          <p:nvPr>
            <p:ph type="subTitle" idx="2"/>
          </p:nvPr>
        </p:nvSpPr>
        <p:spPr>
          <a:xfrm>
            <a:off x="168400" y="1604700"/>
            <a:ext cx="4298400" cy="3301800"/>
          </a:xfrm>
          <a:prstGeom prst="rect">
            <a:avLst/>
          </a:prstGeom>
        </p:spPr>
        <p:txBody>
          <a:bodyPr spcFirstLastPara="1" wrap="square" lIns="457200" tIns="0" rIns="457200" bIns="0" anchor="t" anchorCtr="0">
            <a:normAutofit/>
          </a:bodyPr>
          <a:lstStyle/>
          <a:p>
            <a:pPr marL="0" lvl="0" indent="0" algn="l" rtl="0">
              <a:spcBef>
                <a:spcPts val="0"/>
              </a:spcBef>
              <a:spcAft>
                <a:spcPts val="0"/>
              </a:spcAft>
              <a:buNone/>
            </a:pPr>
            <a:r>
              <a:rPr lang="en" sz="1400" dirty="0">
                <a:solidFill>
                  <a:srgbClr val="00FF00"/>
                </a:solidFill>
              </a:rPr>
              <a:t>What kind of alarm can be set to detect future file uploads?</a:t>
            </a:r>
            <a:endParaRPr sz="1400" dirty="0">
              <a:solidFill>
                <a:srgbClr val="00FF00"/>
              </a:solidFill>
            </a:endParaRPr>
          </a:p>
          <a:p>
            <a:pPr marL="0" lvl="0" indent="0" algn="l" rtl="0">
              <a:spcBef>
                <a:spcPts val="1200"/>
              </a:spcBef>
              <a:spcAft>
                <a:spcPts val="0"/>
              </a:spcAft>
              <a:buNone/>
            </a:pPr>
            <a:r>
              <a:rPr lang="en" sz="1400" dirty="0">
                <a:solidFill>
                  <a:srgbClr val="00FF00"/>
                </a:solidFill>
              </a:rPr>
              <a:t>Make an alarm that tracks who uploads what files and don’t permit anyone who isn’t authorized to upload in the first place.</a:t>
            </a:r>
            <a:endParaRPr sz="1400" dirty="0">
              <a:solidFill>
                <a:srgbClr val="00FF00"/>
              </a:solidFill>
            </a:endParaRPr>
          </a:p>
          <a:p>
            <a:pPr marL="0" lvl="0" indent="0" algn="l" rtl="0">
              <a:spcBef>
                <a:spcPts val="1200"/>
              </a:spcBef>
              <a:spcAft>
                <a:spcPts val="0"/>
              </a:spcAft>
              <a:buNone/>
            </a:pPr>
            <a:endParaRPr sz="1400" dirty="0">
              <a:solidFill>
                <a:srgbClr val="00FF00"/>
              </a:solidFill>
            </a:endParaRPr>
          </a:p>
          <a:p>
            <a:pPr marL="0" lvl="0" indent="0" algn="l" rtl="0">
              <a:spcBef>
                <a:spcPts val="1200"/>
              </a:spcBef>
              <a:spcAft>
                <a:spcPts val="0"/>
              </a:spcAft>
              <a:buClr>
                <a:schemeClr val="dk1"/>
              </a:buClr>
              <a:buSzPts val="1100"/>
              <a:buFont typeface="Arial"/>
              <a:buNone/>
            </a:pPr>
            <a:endParaRPr sz="1400" dirty="0">
              <a:solidFill>
                <a:srgbClr val="00FF00"/>
              </a:solidFill>
            </a:endParaRPr>
          </a:p>
          <a:p>
            <a:pPr marL="0" lvl="0" indent="0" algn="l" rtl="0">
              <a:spcBef>
                <a:spcPts val="1200"/>
              </a:spcBef>
              <a:spcAft>
                <a:spcPts val="0"/>
              </a:spcAft>
              <a:buClr>
                <a:schemeClr val="dk1"/>
              </a:buClr>
              <a:buSzPts val="1100"/>
              <a:buFont typeface="Arial"/>
              <a:buNone/>
            </a:pPr>
            <a:r>
              <a:rPr lang="en" sz="1400" u="sng" dirty="0">
                <a:solidFill>
                  <a:srgbClr val="00FF00"/>
                </a:solidFill>
              </a:rPr>
              <a:t>The Threshold: </a:t>
            </a:r>
            <a:endParaRPr sz="1400" u="sng" dirty="0">
              <a:solidFill>
                <a:srgbClr val="00FF00"/>
              </a:solidFill>
            </a:endParaRPr>
          </a:p>
          <a:p>
            <a:pPr marL="0" lvl="0" indent="0" algn="l" rtl="0">
              <a:spcBef>
                <a:spcPts val="1200"/>
              </a:spcBef>
              <a:spcAft>
                <a:spcPts val="0"/>
              </a:spcAft>
              <a:buClr>
                <a:schemeClr val="dk1"/>
              </a:buClr>
              <a:buSzPts val="1100"/>
              <a:buFont typeface="Arial"/>
              <a:buNone/>
            </a:pPr>
            <a:r>
              <a:rPr lang="en" sz="1400" dirty="0">
                <a:solidFill>
                  <a:srgbClr val="00FF00"/>
                </a:solidFill>
              </a:rPr>
              <a:t>If any of the file sizes change at all</a:t>
            </a:r>
            <a:endParaRPr sz="1400" dirty="0">
              <a:solidFill>
                <a:srgbClr val="00FF00"/>
              </a:solidFill>
            </a:endParaRPr>
          </a:p>
          <a:p>
            <a:pPr marL="0" lvl="0" indent="0" algn="l" rtl="0">
              <a:spcBef>
                <a:spcPts val="1200"/>
              </a:spcBef>
              <a:spcAft>
                <a:spcPts val="1200"/>
              </a:spcAft>
              <a:buNone/>
            </a:pPr>
            <a:endParaRPr sz="1400" dirty="0">
              <a:solidFill>
                <a:srgbClr val="00FF00"/>
              </a:solidFill>
            </a:endParaRPr>
          </a:p>
        </p:txBody>
      </p:sp>
      <p:sp>
        <p:nvSpPr>
          <p:cNvPr id="344" name="Google Shape;344;p47"/>
          <p:cNvSpPr txBox="1">
            <a:spLocks noGrp="1"/>
          </p:cNvSpPr>
          <p:nvPr>
            <p:ph type="subTitle" idx="3"/>
          </p:nvPr>
        </p:nvSpPr>
        <p:spPr>
          <a:xfrm>
            <a:off x="4677200" y="1604700"/>
            <a:ext cx="4298400" cy="3301800"/>
          </a:xfrm>
          <a:prstGeom prst="rect">
            <a:avLst/>
          </a:prstGeom>
        </p:spPr>
        <p:txBody>
          <a:bodyPr spcFirstLastPara="1" wrap="square" lIns="457200" tIns="0" rIns="457200" bIns="0" anchor="t" anchorCtr="0">
            <a:normAutofit/>
          </a:bodyPr>
          <a:lstStyle/>
          <a:p>
            <a:pPr marL="0" lvl="0" indent="0" algn="l" rtl="0">
              <a:spcBef>
                <a:spcPts val="0"/>
              </a:spcBef>
              <a:spcAft>
                <a:spcPts val="0"/>
              </a:spcAft>
              <a:buNone/>
            </a:pPr>
            <a:r>
              <a:rPr lang="en" sz="1400" dirty="0">
                <a:solidFill>
                  <a:srgbClr val="00FF00"/>
                </a:solidFill>
              </a:rPr>
              <a:t>What configuration can be set on the host to block file uploads?</a:t>
            </a:r>
            <a:endParaRPr sz="1400" dirty="0">
              <a:solidFill>
                <a:srgbClr val="00FF00"/>
              </a:solidFill>
            </a:endParaRPr>
          </a:p>
          <a:p>
            <a:pPr marL="0" lvl="0" indent="0" algn="l" rtl="0">
              <a:spcBef>
                <a:spcPts val="1200"/>
              </a:spcBef>
              <a:spcAft>
                <a:spcPts val="0"/>
              </a:spcAft>
              <a:buNone/>
            </a:pPr>
            <a:r>
              <a:rPr lang="en" sz="1400" dirty="0">
                <a:solidFill>
                  <a:srgbClr val="00FF00"/>
                </a:solidFill>
              </a:rPr>
              <a:t>Only allow specific file extensions, restrict file size, store files in a non public accessible directory </a:t>
            </a:r>
            <a:endParaRPr sz="1400" dirty="0">
              <a:solidFill>
                <a:srgbClr val="00FF00"/>
              </a:solidFill>
            </a:endParaRPr>
          </a:p>
          <a:p>
            <a:pPr marL="0" lvl="0" indent="0" algn="l" rtl="0">
              <a:spcBef>
                <a:spcPts val="1200"/>
              </a:spcBef>
              <a:spcAft>
                <a:spcPts val="0"/>
              </a:spcAft>
              <a:buClr>
                <a:schemeClr val="dk1"/>
              </a:buClr>
              <a:buSzPts val="1100"/>
              <a:buFont typeface="Arial"/>
              <a:buNone/>
            </a:pPr>
            <a:endParaRPr sz="1400" dirty="0">
              <a:solidFill>
                <a:srgbClr val="00FF00"/>
              </a:solidFill>
            </a:endParaRPr>
          </a:p>
          <a:p>
            <a:pPr marL="0" lvl="0" indent="0" algn="l" rtl="0">
              <a:spcBef>
                <a:spcPts val="1200"/>
              </a:spcBef>
              <a:spcAft>
                <a:spcPts val="0"/>
              </a:spcAft>
              <a:buClr>
                <a:schemeClr val="dk1"/>
              </a:buClr>
              <a:buSzPts val="1100"/>
              <a:buFont typeface="Arial"/>
              <a:buNone/>
            </a:pPr>
            <a:r>
              <a:rPr lang="en" sz="1400" dirty="0">
                <a:solidFill>
                  <a:srgbClr val="00FF00"/>
                </a:solidFill>
              </a:rPr>
              <a:t>Describe the solution. If possible, provide the required command line. </a:t>
            </a:r>
            <a:endParaRPr sz="1400" dirty="0">
              <a:solidFill>
                <a:srgbClr val="00FF00"/>
              </a:solidFill>
            </a:endParaRPr>
          </a:p>
          <a:p>
            <a:pPr marL="0" lvl="0" indent="0" algn="l" rtl="0">
              <a:spcBef>
                <a:spcPts val="1200"/>
              </a:spcBef>
              <a:spcAft>
                <a:spcPts val="0"/>
              </a:spcAft>
              <a:buClr>
                <a:schemeClr val="dk1"/>
              </a:buClr>
              <a:buSzPts val="1100"/>
              <a:buFont typeface="Arial"/>
              <a:buNone/>
            </a:pPr>
            <a:r>
              <a:rPr lang="en" sz="1400" dirty="0">
                <a:solidFill>
                  <a:srgbClr val="00FF00"/>
                </a:solidFill>
              </a:rPr>
              <a:t>Disable non specific users from uploading files</a:t>
            </a:r>
            <a:endParaRPr sz="1400" dirty="0">
              <a:solidFill>
                <a:srgbClr val="00FF00"/>
              </a:solidFill>
            </a:endParaRPr>
          </a:p>
          <a:p>
            <a:pPr marL="0" lvl="0" indent="0" algn="l" rtl="0">
              <a:spcBef>
                <a:spcPts val="1200"/>
              </a:spcBef>
              <a:spcAft>
                <a:spcPts val="1200"/>
              </a:spcAft>
              <a:buNone/>
            </a:pPr>
            <a:endParaRPr sz="1400" dirty="0">
              <a:solidFill>
                <a:srgbClr val="00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fade">
                                      <p:cBhvr>
                                        <p:cTn id="7" dur="1000"/>
                                        <p:tgtEl>
                                          <p:spTgt spid="34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4"/>
                                        </p:tgtEl>
                                        <p:attrNameLst>
                                          <p:attrName>style.visibility</p:attrName>
                                        </p:attrNameLst>
                                      </p:cBhvr>
                                      <p:to>
                                        <p:strVal val="visible"/>
                                      </p:to>
                                    </p:set>
                                    <p:animEffect transition="in" filter="fade">
                                      <p:cBhvr>
                                        <p:cTn id="11" dur="10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8"/>
        <p:cNvGrpSpPr/>
        <p:nvPr/>
      </p:nvGrpSpPr>
      <p:grpSpPr>
        <a:xfrm>
          <a:off x="0" y="0"/>
          <a:ext cx="0" cy="0"/>
          <a:chOff x="0" y="0"/>
          <a:chExt cx="0" cy="0"/>
        </a:xfrm>
      </p:grpSpPr>
      <p:pic>
        <p:nvPicPr>
          <p:cNvPr id="349" name="Google Shape;349;p48"/>
          <p:cNvPicPr preferRelativeResize="0"/>
          <p:nvPr/>
        </p:nvPicPr>
        <p:blipFill rotWithShape="1">
          <a:blip r:embed="rId3">
            <a:alphaModFix/>
          </a:blip>
          <a:srcRect t="10876" b="10876"/>
          <a:stretch/>
        </p:blipFill>
        <p:spPr>
          <a:xfrm>
            <a:off x="1524000" y="1184625"/>
            <a:ext cx="6096000" cy="2683125"/>
          </a:xfrm>
          <a:prstGeom prst="rect">
            <a:avLst/>
          </a:prstGeom>
          <a:noFill/>
          <a:ln>
            <a:noFill/>
          </a:ln>
        </p:spPr>
      </p:pic>
      <p:sp>
        <p:nvSpPr>
          <p:cNvPr id="350" name="Google Shape;350;p48"/>
          <p:cNvSpPr txBox="1"/>
          <p:nvPr/>
        </p:nvSpPr>
        <p:spPr>
          <a:xfrm>
            <a:off x="202500" y="16650"/>
            <a:ext cx="8889900" cy="510906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0" dirty="0">
                <a:solidFill>
                  <a:srgbClr val="00FF00"/>
                </a:solidFill>
              </a:rPr>
              <a:t>THE</a:t>
            </a:r>
            <a:br>
              <a:rPr lang="en" sz="8000" dirty="0">
                <a:solidFill>
                  <a:srgbClr val="00FF00"/>
                </a:solidFill>
              </a:rPr>
            </a:br>
            <a:br>
              <a:rPr lang="en" sz="8000" dirty="0">
                <a:solidFill>
                  <a:srgbClr val="00FF00"/>
                </a:solidFill>
              </a:rPr>
            </a:br>
            <a:r>
              <a:rPr lang="en" sz="8000" dirty="0">
                <a:solidFill>
                  <a:srgbClr val="00FF00"/>
                </a:solidFill>
              </a:rPr>
              <a:t>													          END</a:t>
            </a:r>
            <a:endParaRPr sz="8000" dirty="0">
              <a:solidFill>
                <a:srgbClr val="00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fade">
                                      <p:cBhvr>
                                        <p:cTn id="7" dur="10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3"/>
        <p:cNvGrpSpPr/>
        <p:nvPr/>
      </p:nvGrpSpPr>
      <p:grpSpPr>
        <a:xfrm>
          <a:off x="0" y="0"/>
          <a:ext cx="0" cy="0"/>
          <a:chOff x="0" y="0"/>
          <a:chExt cx="0" cy="0"/>
        </a:xfrm>
      </p:grpSpPr>
      <p:sp>
        <p:nvSpPr>
          <p:cNvPr id="124" name="Google Shape;124;p2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rmAutofit/>
          </a:bodyPr>
          <a:lstStyle/>
          <a:p>
            <a:pPr marL="0" lvl="0" indent="0" algn="l" rtl="0">
              <a:spcBef>
                <a:spcPts val="0"/>
              </a:spcBef>
              <a:spcAft>
                <a:spcPts val="0"/>
              </a:spcAft>
              <a:buClr>
                <a:schemeClr val="dk1"/>
              </a:buClr>
              <a:buSzPts val="1100"/>
              <a:buFont typeface="Arial"/>
              <a:buNone/>
            </a:pPr>
            <a:endParaRPr>
              <a:highlight>
                <a:srgbClr val="FF9900"/>
              </a:highlight>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None/>
            </a:pPr>
            <a:endParaRPr/>
          </a:p>
        </p:txBody>
      </p:sp>
      <p:sp>
        <p:nvSpPr>
          <p:cNvPr id="125" name="Google Shape;125;p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rmAutofit fontScale="90000"/>
          </a:bodyPr>
          <a:lstStyle/>
          <a:p>
            <a:pPr marL="0" lvl="0" indent="0" algn="l" rtl="0">
              <a:spcBef>
                <a:spcPts val="0"/>
              </a:spcBef>
              <a:spcAft>
                <a:spcPts val="0"/>
              </a:spcAft>
              <a:buNone/>
            </a:pPr>
            <a:r>
              <a:rPr lang="en">
                <a:solidFill>
                  <a:srgbClr val="00FF00"/>
                </a:solidFill>
              </a:rPr>
              <a:t>Network Topology</a:t>
            </a:r>
            <a:endParaRPr>
              <a:solidFill>
                <a:srgbClr val="00FF00"/>
              </a:solidFill>
            </a:endParaRPr>
          </a:p>
        </p:txBody>
      </p:sp>
      <p:sp>
        <p:nvSpPr>
          <p:cNvPr id="126" name="Google Shape;126;p20"/>
          <p:cNvSpPr txBox="1">
            <a:spLocks noGrp="1"/>
          </p:cNvSpPr>
          <p:nvPr>
            <p:ph type="body" idx="3"/>
          </p:nvPr>
        </p:nvSpPr>
        <p:spPr>
          <a:xfrm>
            <a:off x="6196500" y="697775"/>
            <a:ext cx="2824800" cy="4168500"/>
          </a:xfrm>
          <a:prstGeom prst="rect">
            <a:avLst/>
          </a:prstGeom>
        </p:spPr>
        <p:txBody>
          <a:bodyPr spcFirstLastPara="1" wrap="square" lIns="457200" tIns="0" rIns="457200" bIns="914400" anchor="t" anchorCtr="0">
            <a:normAutofit fontScale="92500" lnSpcReduction="20000"/>
          </a:bodyPr>
          <a:lstStyle/>
          <a:p>
            <a:pPr marL="0" lvl="0" indent="0" algn="l" rtl="0">
              <a:spcBef>
                <a:spcPts val="0"/>
              </a:spcBef>
              <a:spcAft>
                <a:spcPts val="0"/>
              </a:spcAft>
              <a:buNone/>
            </a:pPr>
            <a:endParaRPr>
              <a:solidFill>
                <a:srgbClr val="00FFFF"/>
              </a:solidFill>
              <a:latin typeface="Roboto Black"/>
              <a:ea typeface="Roboto Black"/>
              <a:cs typeface="Roboto Black"/>
              <a:sym typeface="Roboto Black"/>
            </a:endParaRPr>
          </a:p>
          <a:p>
            <a:pPr marL="0" lvl="0" indent="0" algn="l" rtl="0">
              <a:spcBef>
                <a:spcPts val="0"/>
              </a:spcBef>
              <a:spcAft>
                <a:spcPts val="0"/>
              </a:spcAft>
              <a:buClr>
                <a:schemeClr val="dk1"/>
              </a:buClr>
              <a:buSzPct val="68750"/>
              <a:buFont typeface="Arial"/>
              <a:buNone/>
            </a:pPr>
            <a:r>
              <a:rPr lang="en" sz="1600">
                <a:solidFill>
                  <a:srgbClr val="00FF00"/>
                </a:solidFill>
                <a:latin typeface="Roboto Black"/>
                <a:ea typeface="Roboto Black"/>
                <a:cs typeface="Roboto Black"/>
                <a:sym typeface="Roboto Black"/>
              </a:rPr>
              <a:t>Network:</a:t>
            </a:r>
            <a:endParaRPr sz="1600" b="1">
              <a:solidFill>
                <a:srgbClr val="00FF00"/>
              </a:solidFill>
              <a:latin typeface="Arial"/>
              <a:ea typeface="Arial"/>
              <a:cs typeface="Arial"/>
              <a:sym typeface="Arial"/>
            </a:endParaRPr>
          </a:p>
          <a:p>
            <a:pPr marL="0" lvl="0" indent="0" algn="l" rtl="0">
              <a:spcBef>
                <a:spcPts val="0"/>
              </a:spcBef>
              <a:spcAft>
                <a:spcPts val="0"/>
              </a:spcAft>
              <a:buClr>
                <a:schemeClr val="dk1"/>
              </a:buClr>
              <a:buSzPct val="110000"/>
              <a:buFont typeface="Arial"/>
              <a:buNone/>
            </a:pPr>
            <a:r>
              <a:rPr lang="en" sz="1000" b="1">
                <a:solidFill>
                  <a:srgbClr val="00FF00"/>
                </a:solidFill>
                <a:latin typeface="Arial"/>
                <a:ea typeface="Arial"/>
                <a:cs typeface="Arial"/>
                <a:sym typeface="Arial"/>
              </a:rPr>
              <a:t>Address Range:</a:t>
            </a:r>
            <a:r>
              <a:rPr lang="en" sz="1000">
                <a:solidFill>
                  <a:srgbClr val="00FF00"/>
                </a:solidFill>
                <a:latin typeface="Arial"/>
                <a:ea typeface="Arial"/>
                <a:cs typeface="Arial"/>
                <a:sym typeface="Arial"/>
              </a:rPr>
              <a:t> </a:t>
            </a:r>
            <a:r>
              <a:rPr lang="en" sz="1000" i="1">
                <a:solidFill>
                  <a:srgbClr val="00FF00"/>
                </a:solidFill>
                <a:latin typeface="Arial"/>
                <a:ea typeface="Arial"/>
                <a:cs typeface="Arial"/>
                <a:sym typeface="Arial"/>
              </a:rPr>
              <a:t>192.168.1.0/24</a:t>
            </a:r>
            <a:br>
              <a:rPr lang="en" sz="1000">
                <a:solidFill>
                  <a:srgbClr val="00FF00"/>
                </a:solidFill>
                <a:latin typeface="Arial"/>
                <a:ea typeface="Arial"/>
                <a:cs typeface="Arial"/>
                <a:sym typeface="Arial"/>
              </a:rPr>
            </a:br>
            <a:r>
              <a:rPr lang="en" sz="1000" b="1">
                <a:solidFill>
                  <a:srgbClr val="00FF00"/>
                </a:solidFill>
                <a:latin typeface="Arial"/>
                <a:ea typeface="Arial"/>
                <a:cs typeface="Arial"/>
                <a:sym typeface="Arial"/>
              </a:rPr>
              <a:t>Netmask:</a:t>
            </a:r>
            <a:r>
              <a:rPr lang="en" sz="1000">
                <a:solidFill>
                  <a:srgbClr val="00FF00"/>
                </a:solidFill>
                <a:latin typeface="Arial"/>
                <a:ea typeface="Arial"/>
                <a:cs typeface="Arial"/>
                <a:sym typeface="Arial"/>
              </a:rPr>
              <a:t> </a:t>
            </a:r>
            <a:r>
              <a:rPr lang="en" sz="1000" i="1">
                <a:solidFill>
                  <a:srgbClr val="00FF00"/>
                </a:solidFill>
                <a:latin typeface="Arial"/>
                <a:ea typeface="Arial"/>
                <a:cs typeface="Arial"/>
                <a:sym typeface="Arial"/>
              </a:rPr>
              <a:t>255.255.255.0</a:t>
            </a:r>
            <a:br>
              <a:rPr lang="en" sz="1000">
                <a:solidFill>
                  <a:srgbClr val="00FF00"/>
                </a:solidFill>
                <a:latin typeface="Arial"/>
                <a:ea typeface="Arial"/>
                <a:cs typeface="Arial"/>
                <a:sym typeface="Arial"/>
              </a:rPr>
            </a:br>
            <a:r>
              <a:rPr lang="en" sz="1000" b="1">
                <a:solidFill>
                  <a:srgbClr val="00FF00"/>
                </a:solidFill>
                <a:latin typeface="Arial"/>
                <a:ea typeface="Arial"/>
                <a:cs typeface="Arial"/>
                <a:sym typeface="Arial"/>
              </a:rPr>
              <a:t>Gateway: </a:t>
            </a:r>
            <a:r>
              <a:rPr lang="en" sz="1000" i="1">
                <a:solidFill>
                  <a:srgbClr val="00FF00"/>
                </a:solidFill>
                <a:latin typeface="Arial"/>
                <a:ea typeface="Arial"/>
                <a:cs typeface="Arial"/>
                <a:sym typeface="Arial"/>
              </a:rPr>
              <a:t>192.168.1.1</a:t>
            </a:r>
            <a:endParaRPr>
              <a:solidFill>
                <a:srgbClr val="00FF00"/>
              </a:solidFill>
              <a:latin typeface="Roboto Black"/>
              <a:ea typeface="Roboto Black"/>
              <a:cs typeface="Roboto Black"/>
              <a:sym typeface="Roboto Black"/>
            </a:endParaRPr>
          </a:p>
          <a:p>
            <a:pPr marL="0" lvl="0" indent="0" algn="l" rtl="0">
              <a:spcBef>
                <a:spcPts val="0"/>
              </a:spcBef>
              <a:spcAft>
                <a:spcPts val="0"/>
              </a:spcAft>
              <a:buClr>
                <a:schemeClr val="dk1"/>
              </a:buClr>
              <a:buSzPct val="61111"/>
              <a:buFont typeface="Arial"/>
              <a:buNone/>
            </a:pPr>
            <a:endParaRPr>
              <a:solidFill>
                <a:schemeClr val="dk1"/>
              </a:solidFill>
              <a:highlight>
                <a:srgbClr val="FF9900"/>
              </a:highlight>
              <a:latin typeface="Roboto Black"/>
              <a:ea typeface="Roboto Black"/>
              <a:cs typeface="Roboto Black"/>
              <a:sym typeface="Roboto Black"/>
            </a:endParaRPr>
          </a:p>
          <a:p>
            <a:pPr marL="0" lvl="0" indent="0" algn="l" rtl="0">
              <a:spcBef>
                <a:spcPts val="0"/>
              </a:spcBef>
              <a:spcAft>
                <a:spcPts val="0"/>
              </a:spcAft>
              <a:buClr>
                <a:schemeClr val="dk1"/>
              </a:buClr>
              <a:buSzPct val="68750"/>
              <a:buFont typeface="Arial"/>
              <a:buNone/>
            </a:pPr>
            <a:r>
              <a:rPr lang="en" sz="1600">
                <a:solidFill>
                  <a:srgbClr val="FFFFFF"/>
                </a:solidFill>
                <a:latin typeface="Roboto Black"/>
                <a:ea typeface="Roboto Black"/>
                <a:cs typeface="Roboto Black"/>
                <a:sym typeface="Roboto Black"/>
              </a:rPr>
              <a:t>Machines:</a:t>
            </a:r>
            <a:endParaRPr sz="1600">
              <a:solidFill>
                <a:srgbClr val="FFFFFF"/>
              </a:solidFill>
              <a:latin typeface="Roboto Black"/>
              <a:ea typeface="Roboto Black"/>
              <a:cs typeface="Roboto Black"/>
              <a:sym typeface="Roboto Black"/>
            </a:endParaRPr>
          </a:p>
          <a:p>
            <a:pPr marL="0" lvl="0" indent="0" algn="l" rtl="0">
              <a:spcBef>
                <a:spcPts val="0"/>
              </a:spcBef>
              <a:spcAft>
                <a:spcPts val="0"/>
              </a:spcAft>
              <a:buClr>
                <a:schemeClr val="dk1"/>
              </a:buClr>
              <a:buSzPct val="100000"/>
              <a:buFont typeface="Arial"/>
              <a:buNone/>
            </a:pPr>
            <a:r>
              <a:rPr lang="en" sz="1100" b="1">
                <a:solidFill>
                  <a:srgbClr val="FF0000"/>
                </a:solidFill>
                <a:latin typeface="Arial"/>
                <a:ea typeface="Arial"/>
                <a:cs typeface="Arial"/>
                <a:sym typeface="Arial"/>
              </a:rPr>
              <a:t>IPv4: </a:t>
            </a:r>
            <a:r>
              <a:rPr lang="en" sz="1100" b="1" i="1">
                <a:solidFill>
                  <a:srgbClr val="FF0000"/>
                </a:solidFill>
                <a:latin typeface="Arial"/>
                <a:ea typeface="Arial"/>
                <a:cs typeface="Arial"/>
                <a:sym typeface="Arial"/>
              </a:rPr>
              <a:t>192.168.1.8</a:t>
            </a:r>
            <a:endParaRPr sz="1100" b="1" i="1">
              <a:solidFill>
                <a:srgbClr val="FF0000"/>
              </a:solidFill>
              <a:latin typeface="Arial"/>
              <a:ea typeface="Arial"/>
              <a:cs typeface="Arial"/>
              <a:sym typeface="Arial"/>
            </a:endParaRPr>
          </a:p>
          <a:p>
            <a:pPr marL="0" lvl="0" indent="0" algn="l" rtl="0">
              <a:spcBef>
                <a:spcPts val="0"/>
              </a:spcBef>
              <a:spcAft>
                <a:spcPts val="0"/>
              </a:spcAft>
              <a:buClr>
                <a:schemeClr val="dk1"/>
              </a:buClr>
              <a:buSzPct val="100000"/>
              <a:buFont typeface="Arial"/>
              <a:buNone/>
            </a:pPr>
            <a:r>
              <a:rPr lang="en" sz="1100" b="1">
                <a:solidFill>
                  <a:srgbClr val="FF0000"/>
                </a:solidFill>
                <a:latin typeface="Arial"/>
                <a:ea typeface="Arial"/>
                <a:cs typeface="Arial"/>
                <a:sym typeface="Arial"/>
              </a:rPr>
              <a:t>OS: </a:t>
            </a:r>
            <a:r>
              <a:rPr lang="en" sz="1100" b="1" i="1">
                <a:solidFill>
                  <a:srgbClr val="FF0000"/>
                </a:solidFill>
                <a:latin typeface="Arial"/>
                <a:ea typeface="Arial"/>
                <a:cs typeface="Arial"/>
                <a:sym typeface="Arial"/>
              </a:rPr>
              <a:t>Kali Linux</a:t>
            </a:r>
            <a:br>
              <a:rPr lang="en" sz="1100" b="1" i="1">
                <a:solidFill>
                  <a:srgbClr val="FF0000"/>
                </a:solidFill>
                <a:latin typeface="Arial"/>
                <a:ea typeface="Arial"/>
                <a:cs typeface="Arial"/>
                <a:sym typeface="Arial"/>
              </a:rPr>
            </a:br>
            <a:r>
              <a:rPr lang="en" sz="1100" b="1">
                <a:solidFill>
                  <a:srgbClr val="FF0000"/>
                </a:solidFill>
                <a:latin typeface="Arial"/>
                <a:ea typeface="Arial"/>
                <a:cs typeface="Arial"/>
                <a:sym typeface="Arial"/>
              </a:rPr>
              <a:t>Hostname: kali</a:t>
            </a:r>
            <a:endParaRPr sz="1100" b="1">
              <a:solidFill>
                <a:srgbClr val="FF0000"/>
              </a:solidFill>
              <a:latin typeface="Arial"/>
              <a:ea typeface="Arial"/>
              <a:cs typeface="Arial"/>
              <a:sym typeface="Arial"/>
            </a:endParaRPr>
          </a:p>
          <a:p>
            <a:pPr marL="0" lvl="0" indent="0" algn="l" rtl="0">
              <a:spcBef>
                <a:spcPts val="0"/>
              </a:spcBef>
              <a:spcAft>
                <a:spcPts val="0"/>
              </a:spcAft>
              <a:buClr>
                <a:schemeClr val="dk1"/>
              </a:buClr>
              <a:buSzPct val="100000"/>
              <a:buFont typeface="Arial"/>
              <a:buNone/>
            </a:pPr>
            <a:endParaRPr sz="1100" b="1">
              <a:solidFill>
                <a:srgbClr val="00FF00"/>
              </a:solidFill>
              <a:latin typeface="Arial"/>
              <a:ea typeface="Arial"/>
              <a:cs typeface="Arial"/>
              <a:sym typeface="Arial"/>
            </a:endParaRPr>
          </a:p>
          <a:p>
            <a:pPr marL="0" lvl="0" indent="0" algn="l" rtl="0">
              <a:spcBef>
                <a:spcPts val="0"/>
              </a:spcBef>
              <a:spcAft>
                <a:spcPts val="0"/>
              </a:spcAft>
              <a:buClr>
                <a:schemeClr val="dk1"/>
              </a:buClr>
              <a:buSzPct val="100000"/>
              <a:buFont typeface="Arial"/>
              <a:buNone/>
            </a:pPr>
            <a:endParaRPr sz="1100" b="1">
              <a:solidFill>
                <a:srgbClr val="00FF00"/>
              </a:solidFill>
              <a:latin typeface="Arial"/>
              <a:ea typeface="Arial"/>
              <a:cs typeface="Arial"/>
              <a:sym typeface="Arial"/>
            </a:endParaRPr>
          </a:p>
          <a:p>
            <a:pPr marL="0" lvl="0" indent="0" algn="l" rtl="0">
              <a:spcBef>
                <a:spcPts val="0"/>
              </a:spcBef>
              <a:spcAft>
                <a:spcPts val="0"/>
              </a:spcAft>
              <a:buClr>
                <a:schemeClr val="dk1"/>
              </a:buClr>
              <a:buSzPct val="100000"/>
              <a:buFont typeface="Arial"/>
              <a:buNone/>
            </a:pPr>
            <a:r>
              <a:rPr lang="en" sz="1100" b="1">
                <a:solidFill>
                  <a:srgbClr val="00FFFF"/>
                </a:solidFill>
                <a:latin typeface="Arial"/>
                <a:ea typeface="Arial"/>
                <a:cs typeface="Arial"/>
                <a:sym typeface="Arial"/>
              </a:rPr>
              <a:t>IPv4: </a:t>
            </a:r>
            <a:r>
              <a:rPr lang="en" sz="1100" b="1" i="1">
                <a:solidFill>
                  <a:srgbClr val="00FFFF"/>
                </a:solidFill>
                <a:latin typeface="Arial"/>
                <a:ea typeface="Arial"/>
                <a:cs typeface="Arial"/>
                <a:sym typeface="Arial"/>
              </a:rPr>
              <a:t>192.168.1.105</a:t>
            </a:r>
            <a:endParaRPr sz="1100" b="1" i="1">
              <a:solidFill>
                <a:srgbClr val="00FFFF"/>
              </a:solidFill>
              <a:latin typeface="Arial"/>
              <a:ea typeface="Arial"/>
              <a:cs typeface="Arial"/>
              <a:sym typeface="Arial"/>
            </a:endParaRPr>
          </a:p>
          <a:p>
            <a:pPr marL="0" lvl="0" indent="0" algn="l" rtl="0">
              <a:spcBef>
                <a:spcPts val="0"/>
              </a:spcBef>
              <a:spcAft>
                <a:spcPts val="0"/>
              </a:spcAft>
              <a:buClr>
                <a:schemeClr val="dk1"/>
              </a:buClr>
              <a:buSzPct val="100000"/>
              <a:buFont typeface="Arial"/>
              <a:buNone/>
            </a:pPr>
            <a:r>
              <a:rPr lang="en" sz="1100" b="1">
                <a:solidFill>
                  <a:srgbClr val="00FFFF"/>
                </a:solidFill>
                <a:latin typeface="Arial"/>
                <a:ea typeface="Arial"/>
                <a:cs typeface="Arial"/>
                <a:sym typeface="Arial"/>
              </a:rPr>
              <a:t>OS: </a:t>
            </a:r>
            <a:r>
              <a:rPr lang="en" sz="1100" b="1" i="1">
                <a:solidFill>
                  <a:srgbClr val="00FFFF"/>
                </a:solidFill>
                <a:latin typeface="Arial"/>
                <a:ea typeface="Arial"/>
                <a:cs typeface="Arial"/>
                <a:sym typeface="Arial"/>
              </a:rPr>
              <a:t>Linux</a:t>
            </a:r>
            <a:br>
              <a:rPr lang="en" sz="1100" b="1" i="1">
                <a:solidFill>
                  <a:srgbClr val="00FFFF"/>
                </a:solidFill>
                <a:latin typeface="Arial"/>
                <a:ea typeface="Arial"/>
                <a:cs typeface="Arial"/>
                <a:sym typeface="Arial"/>
              </a:rPr>
            </a:br>
            <a:r>
              <a:rPr lang="en" sz="1100" b="1">
                <a:solidFill>
                  <a:srgbClr val="00FFFF"/>
                </a:solidFill>
                <a:latin typeface="Arial"/>
                <a:ea typeface="Arial"/>
                <a:cs typeface="Arial"/>
                <a:sym typeface="Arial"/>
              </a:rPr>
              <a:t>Hostname: server1</a:t>
            </a:r>
            <a:endParaRPr sz="1100" b="1">
              <a:solidFill>
                <a:srgbClr val="00FFFF"/>
              </a:solidFill>
              <a:latin typeface="Arial"/>
              <a:ea typeface="Arial"/>
              <a:cs typeface="Arial"/>
              <a:sym typeface="Arial"/>
            </a:endParaRPr>
          </a:p>
          <a:p>
            <a:pPr marL="0" lvl="0" indent="0" algn="l" rtl="0">
              <a:spcBef>
                <a:spcPts val="0"/>
              </a:spcBef>
              <a:spcAft>
                <a:spcPts val="0"/>
              </a:spcAft>
              <a:buClr>
                <a:schemeClr val="dk1"/>
              </a:buClr>
              <a:buSzPct val="100000"/>
              <a:buFont typeface="Arial"/>
              <a:buNone/>
            </a:pPr>
            <a:endParaRPr sz="1100" b="1">
              <a:solidFill>
                <a:srgbClr val="00FF00"/>
              </a:solidFill>
              <a:latin typeface="Arial"/>
              <a:ea typeface="Arial"/>
              <a:cs typeface="Arial"/>
              <a:sym typeface="Arial"/>
            </a:endParaRPr>
          </a:p>
          <a:p>
            <a:pPr marL="0" lvl="0" indent="0" algn="l" rtl="0">
              <a:spcBef>
                <a:spcPts val="0"/>
              </a:spcBef>
              <a:spcAft>
                <a:spcPts val="0"/>
              </a:spcAft>
              <a:buClr>
                <a:schemeClr val="dk1"/>
              </a:buClr>
              <a:buSzPct val="100000"/>
              <a:buFont typeface="Arial"/>
              <a:buNone/>
            </a:pPr>
            <a:endParaRPr sz="1100" b="1">
              <a:solidFill>
                <a:srgbClr val="00FF00"/>
              </a:solidFill>
              <a:latin typeface="Arial"/>
              <a:ea typeface="Arial"/>
              <a:cs typeface="Arial"/>
              <a:sym typeface="Arial"/>
            </a:endParaRPr>
          </a:p>
          <a:p>
            <a:pPr marL="0" lvl="0" indent="0" algn="l" rtl="0">
              <a:spcBef>
                <a:spcPts val="0"/>
              </a:spcBef>
              <a:spcAft>
                <a:spcPts val="0"/>
              </a:spcAft>
              <a:buClr>
                <a:schemeClr val="dk1"/>
              </a:buClr>
              <a:buSzPct val="100000"/>
              <a:buFont typeface="Arial"/>
              <a:buNone/>
            </a:pPr>
            <a:r>
              <a:rPr lang="en" sz="1100" b="1">
                <a:solidFill>
                  <a:srgbClr val="9900FF"/>
                </a:solidFill>
                <a:latin typeface="Arial"/>
                <a:ea typeface="Arial"/>
                <a:cs typeface="Arial"/>
                <a:sym typeface="Arial"/>
              </a:rPr>
              <a:t>IPv4: </a:t>
            </a:r>
            <a:r>
              <a:rPr lang="en" sz="1100" b="1" i="1">
                <a:solidFill>
                  <a:srgbClr val="9900FF"/>
                </a:solidFill>
                <a:latin typeface="Arial"/>
                <a:ea typeface="Arial"/>
                <a:cs typeface="Arial"/>
                <a:sym typeface="Arial"/>
              </a:rPr>
              <a:t>192.168.1.100</a:t>
            </a:r>
            <a:endParaRPr sz="1100" b="1" i="1">
              <a:solidFill>
                <a:srgbClr val="9900FF"/>
              </a:solidFill>
              <a:latin typeface="Arial"/>
              <a:ea typeface="Arial"/>
              <a:cs typeface="Arial"/>
              <a:sym typeface="Arial"/>
            </a:endParaRPr>
          </a:p>
          <a:p>
            <a:pPr marL="0" lvl="0" indent="0" algn="l" rtl="0">
              <a:spcBef>
                <a:spcPts val="0"/>
              </a:spcBef>
              <a:spcAft>
                <a:spcPts val="0"/>
              </a:spcAft>
              <a:buClr>
                <a:schemeClr val="dk1"/>
              </a:buClr>
              <a:buSzPct val="100000"/>
              <a:buFont typeface="Arial"/>
              <a:buNone/>
            </a:pPr>
            <a:r>
              <a:rPr lang="en" sz="1100" b="1">
                <a:solidFill>
                  <a:srgbClr val="9900FF"/>
                </a:solidFill>
                <a:latin typeface="Arial"/>
                <a:ea typeface="Arial"/>
                <a:cs typeface="Arial"/>
                <a:sym typeface="Arial"/>
              </a:rPr>
              <a:t>OS: </a:t>
            </a:r>
            <a:r>
              <a:rPr lang="en" sz="1100" b="1" i="1">
                <a:solidFill>
                  <a:srgbClr val="9900FF"/>
                </a:solidFill>
                <a:latin typeface="Arial"/>
                <a:ea typeface="Arial"/>
                <a:cs typeface="Arial"/>
                <a:sym typeface="Arial"/>
              </a:rPr>
              <a:t>Linux</a:t>
            </a:r>
            <a:br>
              <a:rPr lang="en" sz="1100" b="1" i="1">
                <a:solidFill>
                  <a:srgbClr val="9900FF"/>
                </a:solidFill>
                <a:latin typeface="Arial"/>
                <a:ea typeface="Arial"/>
                <a:cs typeface="Arial"/>
                <a:sym typeface="Arial"/>
              </a:rPr>
            </a:br>
            <a:r>
              <a:rPr lang="en" sz="1100" b="1">
                <a:solidFill>
                  <a:srgbClr val="9900FF"/>
                </a:solidFill>
                <a:latin typeface="Arial"/>
                <a:ea typeface="Arial"/>
                <a:cs typeface="Arial"/>
                <a:sym typeface="Arial"/>
              </a:rPr>
              <a:t>Hostname: ubuntu-headless</a:t>
            </a:r>
            <a:endParaRPr sz="1100" b="1">
              <a:solidFill>
                <a:srgbClr val="9900FF"/>
              </a:solidFill>
              <a:latin typeface="Arial"/>
              <a:ea typeface="Arial"/>
              <a:cs typeface="Arial"/>
              <a:sym typeface="Arial"/>
            </a:endParaRPr>
          </a:p>
          <a:p>
            <a:pPr marL="0" lvl="0" indent="0" algn="l" rtl="0">
              <a:spcBef>
                <a:spcPts val="0"/>
              </a:spcBef>
              <a:spcAft>
                <a:spcPts val="0"/>
              </a:spcAft>
              <a:buClr>
                <a:schemeClr val="dk1"/>
              </a:buClr>
              <a:buSzPct val="64705"/>
              <a:buFont typeface="Arial"/>
              <a:buNone/>
            </a:pPr>
            <a:endParaRPr sz="1700">
              <a:solidFill>
                <a:srgbClr val="00FF00"/>
              </a:solidFill>
            </a:endParaRPr>
          </a:p>
        </p:txBody>
      </p:sp>
      <p:pic>
        <p:nvPicPr>
          <p:cNvPr id="127" name="Google Shape;127;p20"/>
          <p:cNvPicPr preferRelativeResize="0"/>
          <p:nvPr/>
        </p:nvPicPr>
        <p:blipFill>
          <a:blip r:embed="rId3">
            <a:alphaModFix/>
          </a:blip>
          <a:stretch>
            <a:fillRect/>
          </a:stretch>
        </p:blipFill>
        <p:spPr>
          <a:xfrm>
            <a:off x="1098725" y="686100"/>
            <a:ext cx="4668250" cy="4078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sp>
        <p:nvSpPr>
          <p:cNvPr id="132" name="Google Shape;132;p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33" name="Google Shape;133;p21"/>
          <p:cNvSpPr txBox="1">
            <a:spLocks noGrp="1"/>
          </p:cNvSpPr>
          <p:nvPr>
            <p:ph type="title" idx="4294967295"/>
          </p:nvPr>
        </p:nvSpPr>
        <p:spPr>
          <a:xfrm>
            <a:off x="142800" y="66675"/>
            <a:ext cx="8858400" cy="10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4770" b="1">
                <a:solidFill>
                  <a:srgbClr val="CC0000"/>
                </a:solidFill>
                <a:latin typeface="Spectral"/>
                <a:ea typeface="Spectral"/>
                <a:cs typeface="Spectral"/>
                <a:sym typeface="Spectral"/>
              </a:rPr>
              <a:t>Red Team Security Assessment</a:t>
            </a:r>
            <a:endParaRPr sz="4770" b="1">
              <a:solidFill>
                <a:srgbClr val="CC0000"/>
              </a:solidFill>
              <a:latin typeface="Spectral"/>
              <a:ea typeface="Spectral"/>
              <a:cs typeface="Spectral"/>
              <a:sym typeface="Spectral"/>
            </a:endParaRPr>
          </a:p>
          <a:p>
            <a:pPr marL="0" lvl="0" indent="0" algn="l" rtl="0">
              <a:spcBef>
                <a:spcPts val="0"/>
              </a:spcBef>
              <a:spcAft>
                <a:spcPts val="0"/>
              </a:spcAft>
              <a:buSzPts val="990"/>
              <a:buNone/>
            </a:pPr>
            <a:endParaRPr sz="252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3"/>
                                        </p:tgtEl>
                                        <p:attrNameLst>
                                          <p:attrName>style.visibility</p:attrName>
                                        </p:attrNameLst>
                                      </p:cBhvr>
                                      <p:to>
                                        <p:strVal val="visible"/>
                                      </p:to>
                                    </p:set>
                                    <p:anim calcmode="lin" valueType="num">
                                      <p:cBhvr additive="base">
                                        <p:cTn id="7" dur="1000"/>
                                        <p:tgtEl>
                                          <p:spTgt spid="13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rmAutofit fontScale="90000"/>
          </a:bodyPr>
          <a:lstStyle/>
          <a:p>
            <a:pPr marL="0" lvl="0" indent="0" algn="l" rtl="0">
              <a:spcBef>
                <a:spcPts val="0"/>
              </a:spcBef>
              <a:spcAft>
                <a:spcPts val="0"/>
              </a:spcAft>
              <a:buNone/>
            </a:pPr>
            <a:r>
              <a:rPr lang="en">
                <a:solidFill>
                  <a:srgbClr val="00FF00"/>
                </a:solidFill>
              </a:rPr>
              <a:t>Recon: Describing the Target</a:t>
            </a:r>
            <a:endParaRPr>
              <a:solidFill>
                <a:srgbClr val="00FF00"/>
              </a:solidFill>
            </a:endParaRPr>
          </a:p>
        </p:txBody>
      </p:sp>
      <p:sp>
        <p:nvSpPr>
          <p:cNvPr id="139" name="Google Shape;139;p2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rmAutofit lnSpcReduction="10000"/>
          </a:bodyPr>
          <a:lstStyle/>
          <a:p>
            <a:pPr marL="0" marR="0" lvl="0" indent="0" algn="l" rtl="0">
              <a:lnSpc>
                <a:spcPct val="100000"/>
              </a:lnSpc>
              <a:spcBef>
                <a:spcPts val="0"/>
              </a:spcBef>
              <a:spcAft>
                <a:spcPts val="0"/>
              </a:spcAft>
              <a:buNone/>
            </a:pPr>
            <a:r>
              <a:rPr lang="en">
                <a:solidFill>
                  <a:srgbClr val="00FF00"/>
                </a:solidFill>
                <a:latin typeface="Roboto Medium"/>
                <a:ea typeface="Roboto Medium"/>
                <a:cs typeface="Roboto Medium"/>
                <a:sym typeface="Roboto Medium"/>
              </a:rPr>
              <a:t>Nmap identified the following hosts on the network:</a:t>
            </a:r>
            <a:endParaRPr>
              <a:solidFill>
                <a:srgbClr val="00FF00"/>
              </a:solidFill>
              <a:latin typeface="Roboto Medium"/>
              <a:ea typeface="Roboto Medium"/>
              <a:cs typeface="Roboto Medium"/>
              <a:sym typeface="Roboto Medium"/>
            </a:endParaRPr>
          </a:p>
        </p:txBody>
      </p:sp>
      <p:graphicFrame>
        <p:nvGraphicFramePr>
          <p:cNvPr id="140" name="Google Shape;140;p22"/>
          <p:cNvGraphicFramePr/>
          <p:nvPr/>
        </p:nvGraphicFramePr>
        <p:xfrm>
          <a:off x="419800" y="1198750"/>
          <a:ext cx="8346600" cy="3490610"/>
        </p:xfrm>
        <a:graphic>
          <a:graphicData uri="http://schemas.openxmlformats.org/drawingml/2006/table">
            <a:tbl>
              <a:tblPr>
                <a:noFill/>
                <a:tableStyleId>{FCFA354B-0E5F-466B-9F09-B81BB81F637C}</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37147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00925">
                <a:tc>
                  <a:txBody>
                    <a:bodyPr/>
                    <a:lstStyle/>
                    <a:p>
                      <a:pPr marL="0" lvl="0" indent="0" algn="l" rtl="0">
                        <a:spcBef>
                          <a:spcPts val="0"/>
                        </a:spcBef>
                        <a:spcAft>
                          <a:spcPts val="0"/>
                        </a:spcAft>
                        <a:buNone/>
                      </a:pPr>
                      <a:r>
                        <a:rPr lang="en" sz="1500">
                          <a:solidFill>
                            <a:srgbClr val="00FF00"/>
                          </a:solidFill>
                          <a:latin typeface="Roboto"/>
                          <a:ea typeface="Roboto"/>
                          <a:cs typeface="Roboto"/>
                          <a:sym typeface="Roboto"/>
                        </a:rPr>
                        <a:t>N/A</a:t>
                      </a:r>
                      <a:endParaRPr sz="1500">
                        <a:solidFill>
                          <a:srgbClr val="00FF00"/>
                        </a:solidFill>
                        <a:latin typeface="Roboto"/>
                        <a:ea typeface="Roboto"/>
                        <a:cs typeface="Roboto"/>
                        <a:sym typeface="Roboto"/>
                      </a:endParaRPr>
                    </a:p>
                  </a:txBody>
                  <a:tcPr marL="182875" marR="182875" marT="18287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b="1">
                          <a:solidFill>
                            <a:srgbClr val="00FF00"/>
                          </a:solidFill>
                        </a:rPr>
                        <a:t>192.168.1.1</a:t>
                      </a:r>
                      <a:endParaRPr b="1">
                        <a:solidFill>
                          <a:srgbClr val="00FF00"/>
                        </a:solidFill>
                      </a:endParaRPr>
                    </a:p>
                  </a:txBody>
                  <a:tcPr marL="182875" marR="182875" marT="18287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500">
                          <a:solidFill>
                            <a:srgbClr val="00FF00"/>
                          </a:solidFill>
                          <a:latin typeface="Roboto"/>
                          <a:ea typeface="Roboto"/>
                          <a:cs typeface="Roboto"/>
                          <a:sym typeface="Roboto"/>
                        </a:rPr>
                        <a:t>Gateway</a:t>
                      </a:r>
                      <a:endParaRPr sz="1500">
                        <a:solidFill>
                          <a:srgbClr val="00FF00"/>
                        </a:solidFill>
                        <a:latin typeface="Roboto"/>
                        <a:ea typeface="Roboto"/>
                        <a:cs typeface="Roboto"/>
                        <a:sym typeface="Roboto"/>
                      </a:endParaRPr>
                    </a:p>
                  </a:txBody>
                  <a:tcPr marL="182875" marR="182875" marT="18287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r h="700925">
                <a:tc>
                  <a:txBody>
                    <a:bodyPr/>
                    <a:lstStyle/>
                    <a:p>
                      <a:pPr marL="0" lvl="0" indent="0" algn="l" rtl="0">
                        <a:spcBef>
                          <a:spcPts val="0"/>
                        </a:spcBef>
                        <a:spcAft>
                          <a:spcPts val="0"/>
                        </a:spcAft>
                        <a:buNone/>
                      </a:pPr>
                      <a:r>
                        <a:rPr lang="en" sz="1500">
                          <a:solidFill>
                            <a:srgbClr val="00FF00"/>
                          </a:solidFill>
                          <a:latin typeface="Roboto"/>
                          <a:ea typeface="Roboto"/>
                          <a:cs typeface="Roboto"/>
                          <a:sym typeface="Roboto"/>
                        </a:rPr>
                        <a:t>ubuntu-headless</a:t>
                      </a:r>
                      <a:endParaRPr sz="1500">
                        <a:solidFill>
                          <a:srgbClr val="00FF00"/>
                        </a:solidFill>
                        <a:latin typeface="Roboto"/>
                        <a:ea typeface="Roboto"/>
                        <a:cs typeface="Roboto"/>
                        <a:sym typeface="Roboto"/>
                      </a:endParaRPr>
                    </a:p>
                  </a:txBody>
                  <a:tcPr marL="182875" marR="182875" marT="18287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b="1">
                          <a:solidFill>
                            <a:srgbClr val="00FF00"/>
                          </a:solidFill>
                        </a:rPr>
                        <a:t>192.168.1.100</a:t>
                      </a:r>
                      <a:endParaRPr b="1">
                        <a:solidFill>
                          <a:srgbClr val="00FF00"/>
                        </a:solidFill>
                      </a:endParaRPr>
                    </a:p>
                  </a:txBody>
                  <a:tcPr marL="182875" marR="182875" marT="18287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500">
                          <a:solidFill>
                            <a:srgbClr val="00FF00"/>
                          </a:solidFill>
                          <a:latin typeface="Roboto"/>
                          <a:ea typeface="Roboto"/>
                          <a:cs typeface="Roboto"/>
                          <a:sym typeface="Roboto"/>
                        </a:rPr>
                        <a:t>ELk Stack</a:t>
                      </a:r>
                      <a:endParaRPr sz="1500">
                        <a:solidFill>
                          <a:srgbClr val="00FF00"/>
                        </a:solidFill>
                        <a:latin typeface="Roboto"/>
                        <a:ea typeface="Roboto"/>
                        <a:cs typeface="Roboto"/>
                        <a:sym typeface="Roboto"/>
                      </a:endParaRPr>
                    </a:p>
                  </a:txBody>
                  <a:tcPr marL="182875" marR="182875" marT="18287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000000"/>
                    </a:solidFill>
                  </a:tcPr>
                </a:tc>
                <a:extLst>
                  <a:ext uri="{0D108BD9-81ED-4DB2-BD59-A6C34878D82A}">
                    <a16:rowId xmlns:a16="http://schemas.microsoft.com/office/drawing/2014/main" val="10002"/>
                  </a:ext>
                </a:extLst>
              </a:tr>
              <a:tr h="846275">
                <a:tc>
                  <a:txBody>
                    <a:bodyPr/>
                    <a:lstStyle/>
                    <a:p>
                      <a:pPr marL="0" lvl="0" indent="0" algn="l" rtl="0">
                        <a:spcBef>
                          <a:spcPts val="0"/>
                        </a:spcBef>
                        <a:spcAft>
                          <a:spcPts val="0"/>
                        </a:spcAft>
                        <a:buClr>
                          <a:schemeClr val="dk1"/>
                        </a:buClr>
                        <a:buSzPts val="1100"/>
                        <a:buFont typeface="Arial"/>
                        <a:buNone/>
                      </a:pPr>
                      <a:r>
                        <a:rPr lang="en" sz="1500">
                          <a:solidFill>
                            <a:srgbClr val="00FF00"/>
                          </a:solidFill>
                          <a:latin typeface="Roboto"/>
                          <a:ea typeface="Roboto"/>
                          <a:cs typeface="Roboto"/>
                          <a:sym typeface="Roboto"/>
                        </a:rPr>
                        <a:t>server1</a:t>
                      </a:r>
                      <a:endParaRPr sz="1500">
                        <a:solidFill>
                          <a:srgbClr val="00FF00"/>
                        </a:solidFill>
                        <a:latin typeface="Roboto"/>
                        <a:ea typeface="Roboto"/>
                        <a:cs typeface="Roboto"/>
                        <a:sym typeface="Roboto"/>
                      </a:endParaRPr>
                    </a:p>
                  </a:txBody>
                  <a:tcPr marL="182875" marR="182875" marT="18287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b="1">
                          <a:solidFill>
                            <a:srgbClr val="00FF00"/>
                          </a:solidFill>
                        </a:rPr>
                        <a:t>192.168.1.105</a:t>
                      </a:r>
                      <a:endParaRPr b="1">
                        <a:solidFill>
                          <a:srgbClr val="00FF00"/>
                        </a:solidFill>
                      </a:endParaRPr>
                    </a:p>
                  </a:txBody>
                  <a:tcPr marL="182875" marR="182875" marT="18287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500">
                          <a:solidFill>
                            <a:srgbClr val="00FF00"/>
                          </a:solidFill>
                          <a:latin typeface="Roboto"/>
                          <a:ea typeface="Roboto"/>
                          <a:cs typeface="Roboto"/>
                          <a:sym typeface="Roboto"/>
                        </a:rPr>
                        <a:t>Apache Web Server</a:t>
                      </a:r>
                      <a:endParaRPr sz="1500">
                        <a:solidFill>
                          <a:srgbClr val="00FF00"/>
                        </a:solidFill>
                        <a:latin typeface="Roboto"/>
                        <a:ea typeface="Roboto"/>
                        <a:cs typeface="Roboto"/>
                        <a:sym typeface="Roboto"/>
                      </a:endParaRPr>
                    </a:p>
                  </a:txBody>
                  <a:tcPr marL="182875" marR="182875" marT="18287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000000"/>
                    </a:solidFill>
                  </a:tcPr>
                </a:tc>
                <a:extLst>
                  <a:ext uri="{0D108BD9-81ED-4DB2-BD59-A6C34878D82A}">
                    <a16:rowId xmlns:a16="http://schemas.microsoft.com/office/drawing/2014/main" val="10003"/>
                  </a:ext>
                </a:extLst>
              </a:tr>
              <a:tr h="846275">
                <a:tc>
                  <a:txBody>
                    <a:bodyPr/>
                    <a:lstStyle/>
                    <a:p>
                      <a:pPr marL="0" lvl="0" indent="0" algn="l" rtl="0">
                        <a:spcBef>
                          <a:spcPts val="0"/>
                        </a:spcBef>
                        <a:spcAft>
                          <a:spcPts val="0"/>
                        </a:spcAft>
                        <a:buNone/>
                      </a:pPr>
                      <a:r>
                        <a:rPr lang="en" sz="1500">
                          <a:solidFill>
                            <a:srgbClr val="00FF00"/>
                          </a:solidFill>
                          <a:latin typeface="Roboto"/>
                          <a:ea typeface="Roboto"/>
                          <a:cs typeface="Roboto"/>
                          <a:sym typeface="Roboto"/>
                        </a:rPr>
                        <a:t>Kali</a:t>
                      </a:r>
                      <a:endParaRPr sz="1500">
                        <a:solidFill>
                          <a:srgbClr val="00FF00"/>
                        </a:solidFill>
                        <a:latin typeface="Roboto"/>
                        <a:ea typeface="Roboto"/>
                        <a:cs typeface="Roboto"/>
                        <a:sym typeface="Roboto"/>
                      </a:endParaRPr>
                    </a:p>
                  </a:txBody>
                  <a:tcPr marL="182875" marR="182875" marT="18287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b="1">
                          <a:solidFill>
                            <a:srgbClr val="00FF00"/>
                          </a:solidFill>
                        </a:rPr>
                        <a:t>192.168.1.8</a:t>
                      </a:r>
                      <a:endParaRPr b="1">
                        <a:solidFill>
                          <a:srgbClr val="00FF00"/>
                        </a:solidFill>
                      </a:endParaRPr>
                    </a:p>
                  </a:txBody>
                  <a:tcPr marL="182875" marR="182875" marT="18287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500">
                          <a:solidFill>
                            <a:srgbClr val="00FF00"/>
                          </a:solidFill>
                          <a:latin typeface="Roboto"/>
                          <a:ea typeface="Roboto"/>
                          <a:cs typeface="Roboto"/>
                          <a:sym typeface="Roboto"/>
                        </a:rPr>
                        <a:t>PenTester Machine</a:t>
                      </a:r>
                      <a:endParaRPr sz="1500">
                        <a:solidFill>
                          <a:srgbClr val="00FF00"/>
                        </a:solidFill>
                        <a:latin typeface="Roboto"/>
                        <a:ea typeface="Roboto"/>
                        <a:cs typeface="Roboto"/>
                        <a:sym typeface="Roboto"/>
                      </a:endParaRPr>
                    </a:p>
                  </a:txBody>
                  <a:tcPr marL="182875" marR="182875" marT="18287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000000"/>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rmAutofit fontScale="90000"/>
          </a:bodyPr>
          <a:lstStyle/>
          <a:p>
            <a:pPr marL="0" lvl="0" indent="0" algn="l" rtl="0">
              <a:spcBef>
                <a:spcPts val="0"/>
              </a:spcBef>
              <a:spcAft>
                <a:spcPts val="0"/>
              </a:spcAft>
              <a:buNone/>
            </a:pPr>
            <a:r>
              <a:rPr lang="en">
                <a:solidFill>
                  <a:srgbClr val="00FF00"/>
                </a:solidFill>
              </a:rPr>
              <a:t>Vulnerability Assessment</a:t>
            </a:r>
            <a:endParaRPr>
              <a:solidFill>
                <a:srgbClr val="00FF00"/>
              </a:solidFill>
            </a:endParaRPr>
          </a:p>
        </p:txBody>
      </p:sp>
      <p:sp>
        <p:nvSpPr>
          <p:cNvPr id="146" name="Google Shape;146;p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rmAutofit fontScale="40000" lnSpcReduction="20000"/>
          </a:bodyPr>
          <a:lstStyle/>
          <a:p>
            <a:pPr marL="0" lvl="0" indent="0" algn="l" rtl="0">
              <a:spcBef>
                <a:spcPts val="0"/>
              </a:spcBef>
              <a:spcAft>
                <a:spcPts val="1200"/>
              </a:spcAft>
              <a:buNone/>
            </a:pPr>
            <a:r>
              <a:rPr lang="en">
                <a:solidFill>
                  <a:srgbClr val="00FF00"/>
                </a:solidFill>
                <a:latin typeface="Roboto Medium"/>
                <a:ea typeface="Roboto Medium"/>
                <a:cs typeface="Roboto Medium"/>
                <a:sym typeface="Roboto Medium"/>
              </a:rPr>
              <a:t>The assessment uncovered the following critical vulnerabilities in the target:</a:t>
            </a:r>
            <a:endParaRPr>
              <a:solidFill>
                <a:srgbClr val="00FF00"/>
              </a:solidFill>
            </a:endParaRPr>
          </a:p>
        </p:txBody>
      </p:sp>
      <p:graphicFrame>
        <p:nvGraphicFramePr>
          <p:cNvPr id="147" name="Google Shape;147;p23"/>
          <p:cNvGraphicFramePr/>
          <p:nvPr/>
        </p:nvGraphicFramePr>
        <p:xfrm>
          <a:off x="467150" y="1201900"/>
          <a:ext cx="8362500" cy="3411785"/>
        </p:xfrm>
        <a:graphic>
          <a:graphicData uri="http://schemas.openxmlformats.org/drawingml/2006/table">
            <a:tbl>
              <a:tblPr>
                <a:noFill/>
                <a:tableStyleId>{FCFA354B-0E5F-466B-9F09-B81BB81F637C}</a:tableStyleId>
              </a:tblPr>
              <a:tblGrid>
                <a:gridCol w="2787500">
                  <a:extLst>
                    <a:ext uri="{9D8B030D-6E8A-4147-A177-3AD203B41FA5}">
                      <a16:colId xmlns:a16="http://schemas.microsoft.com/office/drawing/2014/main" val="20000"/>
                    </a:ext>
                  </a:extLst>
                </a:gridCol>
                <a:gridCol w="2787500">
                  <a:extLst>
                    <a:ext uri="{9D8B030D-6E8A-4147-A177-3AD203B41FA5}">
                      <a16:colId xmlns:a16="http://schemas.microsoft.com/office/drawing/2014/main" val="20001"/>
                    </a:ext>
                  </a:extLst>
                </a:gridCol>
                <a:gridCol w="2787500">
                  <a:extLst>
                    <a:ext uri="{9D8B030D-6E8A-4147-A177-3AD203B41FA5}">
                      <a16:colId xmlns:a16="http://schemas.microsoft.com/office/drawing/2014/main" val="20002"/>
                    </a:ext>
                  </a:extLst>
                </a:gridCol>
              </a:tblGrid>
              <a:tr h="377050">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1045175">
                <a:tc>
                  <a:txBody>
                    <a:bodyPr/>
                    <a:lstStyle/>
                    <a:p>
                      <a:pPr marL="0" lvl="0" indent="0" algn="l" rtl="0">
                        <a:spcBef>
                          <a:spcPts val="0"/>
                        </a:spcBef>
                        <a:spcAft>
                          <a:spcPts val="0"/>
                        </a:spcAft>
                        <a:buNone/>
                      </a:pPr>
                      <a:r>
                        <a:rPr lang="en" sz="1000">
                          <a:solidFill>
                            <a:srgbClr val="00FF00"/>
                          </a:solidFill>
                          <a:latin typeface="Roboto"/>
                          <a:ea typeface="Roboto"/>
                          <a:cs typeface="Roboto"/>
                          <a:sym typeface="Roboto"/>
                        </a:rPr>
                        <a:t>CWE-548:</a:t>
                      </a:r>
                      <a:br>
                        <a:rPr lang="en" sz="1000">
                          <a:solidFill>
                            <a:srgbClr val="00FF00"/>
                          </a:solidFill>
                          <a:latin typeface="Roboto"/>
                          <a:ea typeface="Roboto"/>
                          <a:cs typeface="Roboto"/>
                          <a:sym typeface="Roboto"/>
                        </a:rPr>
                      </a:br>
                      <a:r>
                        <a:rPr lang="en" sz="1000" u="sng">
                          <a:solidFill>
                            <a:srgbClr val="00FF00"/>
                          </a:solidFill>
                          <a:latin typeface="Roboto"/>
                          <a:ea typeface="Roboto"/>
                          <a:cs typeface="Roboto"/>
                          <a:sym typeface="Roboto"/>
                          <a:hlinkClick r:id="rId3">
                            <a:extLst>
                              <a:ext uri="{A12FA001-AC4F-418D-AE19-62706E023703}">
                                <ahyp:hlinkClr xmlns:ahyp="http://schemas.microsoft.com/office/drawing/2018/hyperlinkcolor" val="tx"/>
                              </a:ext>
                            </a:extLst>
                          </a:hlinkClick>
                        </a:rPr>
                        <a:t>https://cwe.mitre.org/data/definitions/548.html</a:t>
                      </a:r>
                      <a:endParaRPr sz="1000">
                        <a:solidFill>
                          <a:srgbClr val="00FF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101600" lvl="0" indent="0" algn="ctr" rtl="0">
                        <a:lnSpc>
                          <a:spcPct val="115000"/>
                        </a:lnSpc>
                        <a:spcBef>
                          <a:spcPts val="400"/>
                        </a:spcBef>
                        <a:spcAft>
                          <a:spcPts val="400"/>
                        </a:spcAft>
                        <a:buNone/>
                      </a:pPr>
                      <a:r>
                        <a:rPr lang="en" sz="900">
                          <a:solidFill>
                            <a:srgbClr val="FFFF00"/>
                          </a:solidFill>
                          <a:latin typeface="Verdana"/>
                          <a:ea typeface="Verdana"/>
                          <a:cs typeface="Verdana"/>
                          <a:sym typeface="Verdana"/>
                        </a:rPr>
                        <a:t>Directory listing:</a:t>
                      </a:r>
                      <a:r>
                        <a:rPr lang="en" sz="900">
                          <a:solidFill>
                            <a:srgbClr val="00FF00"/>
                          </a:solidFill>
                          <a:latin typeface="Verdana"/>
                          <a:ea typeface="Verdana"/>
                          <a:cs typeface="Verdana"/>
                          <a:sym typeface="Verdana"/>
                        </a:rPr>
                        <a:t> allows an attacker to browse through the directory structure of the system allowing them view potentially sensitive and confidential data.</a:t>
                      </a:r>
                      <a:endParaRPr sz="900">
                        <a:solidFill>
                          <a:srgbClr val="00FF00"/>
                        </a:solidFill>
                        <a:latin typeface="Verdana"/>
                        <a:ea typeface="Verdana"/>
                        <a:cs typeface="Verdana"/>
                        <a:sym typeface="Verdana"/>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a:solidFill>
                            <a:srgbClr val="00FF00"/>
                          </a:solidFill>
                          <a:latin typeface="Roboto"/>
                          <a:ea typeface="Roboto"/>
                          <a:cs typeface="Roboto"/>
                          <a:sym typeface="Roboto"/>
                        </a:rPr>
                        <a:t>Exposing the contents of a directory.  Compromising private and confidential data.</a:t>
                      </a:r>
                      <a:endParaRPr sz="1000">
                        <a:solidFill>
                          <a:srgbClr val="00FF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tcPr>
                </a:tc>
                <a:extLst>
                  <a:ext uri="{0D108BD9-81ED-4DB2-BD59-A6C34878D82A}">
                    <a16:rowId xmlns:a16="http://schemas.microsoft.com/office/drawing/2014/main" val="10001"/>
                  </a:ext>
                </a:extLst>
              </a:tr>
              <a:tr h="909525">
                <a:tc>
                  <a:txBody>
                    <a:bodyPr/>
                    <a:lstStyle/>
                    <a:p>
                      <a:pPr marL="0" lvl="0" indent="0" algn="l" rtl="0">
                        <a:spcBef>
                          <a:spcPts val="0"/>
                        </a:spcBef>
                        <a:spcAft>
                          <a:spcPts val="0"/>
                        </a:spcAft>
                        <a:buNone/>
                      </a:pPr>
                      <a:r>
                        <a:rPr lang="en" sz="1000">
                          <a:solidFill>
                            <a:srgbClr val="00FF00"/>
                          </a:solidFill>
                          <a:latin typeface="Roboto"/>
                          <a:ea typeface="Roboto"/>
                          <a:cs typeface="Roboto"/>
                          <a:sym typeface="Roboto"/>
                        </a:rPr>
                        <a:t>CWE-307:</a:t>
                      </a:r>
                      <a:endParaRPr sz="1000">
                        <a:solidFill>
                          <a:srgbClr val="00FF00"/>
                        </a:solidFill>
                        <a:latin typeface="Roboto"/>
                        <a:ea typeface="Roboto"/>
                        <a:cs typeface="Roboto"/>
                        <a:sym typeface="Roboto"/>
                      </a:endParaRPr>
                    </a:p>
                    <a:p>
                      <a:pPr marL="0" lvl="0" indent="0" algn="l" rtl="0">
                        <a:spcBef>
                          <a:spcPts val="0"/>
                        </a:spcBef>
                        <a:spcAft>
                          <a:spcPts val="0"/>
                        </a:spcAft>
                        <a:buNone/>
                      </a:pPr>
                      <a:r>
                        <a:rPr lang="en" sz="1000" u="sng">
                          <a:solidFill>
                            <a:srgbClr val="00FF00"/>
                          </a:solidFill>
                          <a:latin typeface="Roboto"/>
                          <a:ea typeface="Roboto"/>
                          <a:cs typeface="Roboto"/>
                          <a:sym typeface="Roboto"/>
                          <a:hlinkClick r:id="rId4">
                            <a:extLst>
                              <a:ext uri="{A12FA001-AC4F-418D-AE19-62706E023703}">
                                <ahyp:hlinkClr xmlns:ahyp="http://schemas.microsoft.com/office/drawing/2018/hyperlinkcolor" val="tx"/>
                              </a:ext>
                            </a:extLst>
                          </a:hlinkClick>
                        </a:rPr>
                        <a:t>https://cwe.mitre.org/data/definitions/307.html</a:t>
                      </a:r>
                      <a:endParaRPr sz="1000">
                        <a:solidFill>
                          <a:srgbClr val="00FF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rgbClr val="FFFF00"/>
                          </a:solidFill>
                          <a:latin typeface="Roboto"/>
                          <a:ea typeface="Roboto"/>
                          <a:cs typeface="Roboto"/>
                          <a:sym typeface="Roboto"/>
                        </a:rPr>
                        <a:t>Brute Force / Hydra:</a:t>
                      </a:r>
                      <a:r>
                        <a:rPr lang="en" sz="1000">
                          <a:solidFill>
                            <a:srgbClr val="00FF00"/>
                          </a:solidFill>
                          <a:latin typeface="Roboto"/>
                          <a:ea typeface="Roboto"/>
                          <a:cs typeface="Roboto"/>
                          <a:sym typeface="Roboto"/>
                        </a:rPr>
                        <a:t> The software does not implement sufficient measures to prevent multiple failed authentication attempts within in a short time frame.</a:t>
                      </a:r>
                      <a:endParaRPr sz="1000">
                        <a:solidFill>
                          <a:srgbClr val="00FF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900">
                          <a:solidFill>
                            <a:srgbClr val="00FF00"/>
                          </a:solidFill>
                          <a:latin typeface="Verdana"/>
                          <a:ea typeface="Verdana"/>
                          <a:cs typeface="Verdana"/>
                          <a:sym typeface="Verdana"/>
                        </a:rPr>
                        <a:t>An attacker could perform an arbitrary number of authentication attempts using different passwords, and eventually gain access to the targeted account.</a:t>
                      </a:r>
                      <a:endParaRPr sz="900">
                        <a:solidFill>
                          <a:srgbClr val="00FF00"/>
                        </a:solidFill>
                        <a:latin typeface="Verdana"/>
                        <a:ea typeface="Verdana"/>
                        <a:cs typeface="Verdana"/>
                        <a:sym typeface="Verdana"/>
                      </a:endParaRPr>
                    </a:p>
                  </a:txBody>
                  <a:tcPr marL="47625" marR="47625" marT="91425" marB="91425">
                    <a:lnR w="9525" cap="flat" cmpd="sng">
                      <a:solidFill>
                        <a:srgbClr val="EEEEEE"/>
                      </a:solidFill>
                      <a:prstDash val="solid"/>
                      <a:round/>
                      <a:headEnd type="none" w="sm" len="sm"/>
                      <a:tailEnd type="none" w="sm" len="sm"/>
                    </a:lnR>
                    <a:lnB w="9525" cap="flat" cmpd="sng">
                      <a:solidFill>
                        <a:srgbClr val="EEEEEE"/>
                      </a:solidFill>
                      <a:prstDash val="solid"/>
                      <a:round/>
                      <a:headEnd type="none" w="sm" len="sm"/>
                      <a:tailEnd type="none" w="sm" len="sm"/>
                    </a:lnB>
                  </a:tcPr>
                </a:tc>
                <a:extLst>
                  <a:ext uri="{0D108BD9-81ED-4DB2-BD59-A6C34878D82A}">
                    <a16:rowId xmlns:a16="http://schemas.microsoft.com/office/drawing/2014/main" val="10002"/>
                  </a:ext>
                </a:extLst>
              </a:tr>
              <a:tr h="1060875">
                <a:tc>
                  <a:txBody>
                    <a:bodyPr/>
                    <a:lstStyle/>
                    <a:p>
                      <a:pPr marL="0" lvl="0" indent="0" algn="l" rtl="0">
                        <a:spcBef>
                          <a:spcPts val="0"/>
                        </a:spcBef>
                        <a:spcAft>
                          <a:spcPts val="0"/>
                        </a:spcAft>
                        <a:buNone/>
                      </a:pPr>
                      <a:r>
                        <a:rPr lang="en" sz="1000">
                          <a:solidFill>
                            <a:srgbClr val="00FF00"/>
                          </a:solidFill>
                        </a:rPr>
                        <a:t>CWE: 98</a:t>
                      </a:r>
                      <a:br>
                        <a:rPr lang="en" sz="1000">
                          <a:solidFill>
                            <a:srgbClr val="00FF00"/>
                          </a:solidFill>
                        </a:rPr>
                      </a:br>
                      <a:r>
                        <a:rPr lang="en" sz="1000" u="sng">
                          <a:solidFill>
                            <a:srgbClr val="00FF00"/>
                          </a:solidFill>
                          <a:latin typeface="Roboto"/>
                          <a:ea typeface="Roboto"/>
                          <a:cs typeface="Roboto"/>
                          <a:sym typeface="Roboto"/>
                          <a:hlinkClick r:id="rId5">
                            <a:extLst>
                              <a:ext uri="{A12FA001-AC4F-418D-AE19-62706E023703}">
                                <ahyp:hlinkClr xmlns:ahyp="http://schemas.microsoft.com/office/drawing/2018/hyperlinkcolor" val="tx"/>
                              </a:ext>
                            </a:extLst>
                          </a:hlinkClick>
                        </a:rPr>
                        <a:t>https://cwe.mitre.org/data/definitions/98.html</a:t>
                      </a:r>
                      <a:endParaRPr sz="1000">
                        <a:solidFill>
                          <a:srgbClr val="00FF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rgbClr val="FFFF00"/>
                          </a:solidFill>
                          <a:latin typeface="Roboto"/>
                          <a:ea typeface="Roboto"/>
                          <a:cs typeface="Roboto"/>
                          <a:sym typeface="Roboto"/>
                        </a:rPr>
                        <a:t>Remote Code Execution:</a:t>
                      </a:r>
                      <a:r>
                        <a:rPr lang="en" sz="1000">
                          <a:solidFill>
                            <a:srgbClr val="00FF00"/>
                          </a:solidFill>
                          <a:latin typeface="Roboto"/>
                          <a:ea typeface="Roboto"/>
                          <a:cs typeface="Roboto"/>
                          <a:sym typeface="Roboto"/>
                        </a:rPr>
                        <a:t> This vulnerability allows an attacker to remotely execute code, potentially granting them access to the system to to further infect it and gain persistence.</a:t>
                      </a:r>
                      <a:endParaRPr sz="1000">
                        <a:solidFill>
                          <a:srgbClr val="00FF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000">
                          <a:solidFill>
                            <a:srgbClr val="00FF00"/>
                          </a:solidFill>
                          <a:latin typeface="Verdana"/>
                          <a:ea typeface="Verdana"/>
                          <a:cs typeface="Verdana"/>
                          <a:sym typeface="Verdana"/>
                        </a:rPr>
                        <a:t>Successful exploitation of PHP file inclusion may result in information disclosure or compromise of the vulnerable system.</a:t>
                      </a:r>
                      <a:endParaRPr sz="1000">
                        <a:solidFill>
                          <a:srgbClr val="00FF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EEEEEE"/>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rmAutofit fontScale="90000"/>
          </a:bodyPr>
          <a:lstStyle/>
          <a:p>
            <a:pPr marL="0" lvl="0" indent="0" algn="l" rtl="0">
              <a:spcBef>
                <a:spcPts val="0"/>
              </a:spcBef>
              <a:spcAft>
                <a:spcPts val="0"/>
              </a:spcAft>
              <a:buNone/>
            </a:pPr>
            <a:r>
              <a:rPr lang="en">
                <a:solidFill>
                  <a:srgbClr val="00FF00"/>
                </a:solidFill>
              </a:rPr>
              <a:t>Exploitation: Directory Listing</a:t>
            </a:r>
            <a:endParaRPr>
              <a:solidFill>
                <a:srgbClr val="00FF00"/>
              </a:solidFill>
            </a:endParaRPr>
          </a:p>
        </p:txBody>
      </p:sp>
      <p:sp>
        <p:nvSpPr>
          <p:cNvPr id="153" name="Google Shape;153;p2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rmAutofit fontScale="25000" lnSpcReduction="20000"/>
          </a:bodyPr>
          <a:lstStyle/>
          <a:p>
            <a:pPr marL="0" lvl="0" indent="0" algn="l" rtl="0">
              <a:spcBef>
                <a:spcPts val="0"/>
              </a:spcBef>
              <a:spcAft>
                <a:spcPts val="1200"/>
              </a:spcAft>
              <a:buNone/>
            </a:pPr>
            <a:endParaRPr/>
          </a:p>
        </p:txBody>
      </p:sp>
      <p:sp>
        <p:nvSpPr>
          <p:cNvPr id="154" name="Google Shape;154;p24"/>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4"/>
          <p:cNvSpPr txBox="1"/>
          <p:nvPr/>
        </p:nvSpPr>
        <p:spPr>
          <a:xfrm>
            <a:off x="614775" y="1480625"/>
            <a:ext cx="2647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latin typeface="Roboto"/>
                <a:ea typeface="Roboto"/>
                <a:cs typeface="Roboto"/>
                <a:sym typeface="Roboto"/>
              </a:rPr>
              <a:t>No specific tools were used in this particular exploit.  This is an exploit that takes advantage of a misconfiguration on a the website.</a:t>
            </a:r>
            <a:br>
              <a:rPr lang="en" sz="1200" b="1">
                <a:latin typeface="Roboto"/>
                <a:ea typeface="Roboto"/>
                <a:cs typeface="Roboto"/>
                <a:sym typeface="Roboto"/>
              </a:rPr>
            </a:br>
            <a:br>
              <a:rPr lang="en" sz="1200" b="1">
                <a:latin typeface="Roboto"/>
                <a:ea typeface="Roboto"/>
                <a:cs typeface="Roboto"/>
                <a:sym typeface="Roboto"/>
              </a:rPr>
            </a:br>
            <a:r>
              <a:rPr lang="en" sz="1200" b="1">
                <a:latin typeface="Roboto"/>
                <a:ea typeface="Roboto"/>
                <a:cs typeface="Roboto"/>
                <a:sym typeface="Roboto"/>
              </a:rPr>
              <a:t>Directory listing is a web server function that displays the directory contents when there is no index file in a specific website directory.</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p:txBody>
      </p:sp>
      <p:grpSp>
        <p:nvGrpSpPr>
          <p:cNvPr id="156" name="Google Shape;156;p24"/>
          <p:cNvGrpSpPr/>
          <p:nvPr/>
        </p:nvGrpSpPr>
        <p:grpSpPr>
          <a:xfrm>
            <a:off x="457181" y="887903"/>
            <a:ext cx="533372" cy="533480"/>
            <a:chOff x="457200" y="1378813"/>
            <a:chExt cx="695400" cy="695450"/>
          </a:xfrm>
        </p:grpSpPr>
        <p:sp>
          <p:nvSpPr>
            <p:cNvPr id="157" name="Google Shape;157;p24"/>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58" name="Google Shape;158;p24"/>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24"/>
          <p:cNvGrpSpPr/>
          <p:nvPr/>
        </p:nvGrpSpPr>
        <p:grpSpPr>
          <a:xfrm>
            <a:off x="3228956" y="887903"/>
            <a:ext cx="533372" cy="533480"/>
            <a:chOff x="457200" y="1378813"/>
            <a:chExt cx="695400" cy="695450"/>
          </a:xfrm>
        </p:grpSpPr>
        <p:sp>
          <p:nvSpPr>
            <p:cNvPr id="160" name="Google Shape;160;p24"/>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61" name="Google Shape;161;p24"/>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24"/>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4"/>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latin typeface="Roboto"/>
                <a:ea typeface="Roboto"/>
                <a:cs typeface="Roboto"/>
                <a:sym typeface="Roboto"/>
              </a:rPr>
              <a:t>I was able to achieve access to the websites directories allowing me to browse through and perform reconnaissance.</a:t>
            </a:r>
            <a:endParaRPr sz="1200">
              <a:latin typeface="Roboto"/>
              <a:ea typeface="Roboto"/>
              <a:cs typeface="Roboto"/>
              <a:sym typeface="Roboto"/>
            </a:endParaRPr>
          </a:p>
        </p:txBody>
      </p:sp>
      <p:grpSp>
        <p:nvGrpSpPr>
          <p:cNvPr id="164" name="Google Shape;164;p24"/>
          <p:cNvGrpSpPr/>
          <p:nvPr/>
        </p:nvGrpSpPr>
        <p:grpSpPr>
          <a:xfrm>
            <a:off x="6134081" y="888653"/>
            <a:ext cx="533372" cy="533480"/>
            <a:chOff x="457200" y="1378813"/>
            <a:chExt cx="695400" cy="695450"/>
          </a:xfrm>
        </p:grpSpPr>
        <p:sp>
          <p:nvSpPr>
            <p:cNvPr id="165" name="Google Shape;165;p24"/>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66" name="Google Shape;166;p24"/>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24"/>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4"/>
          <p:cNvSpPr txBox="1"/>
          <p:nvPr/>
        </p:nvSpPr>
        <p:spPr>
          <a:xfrm>
            <a:off x="6401175" y="1481375"/>
            <a:ext cx="2428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No special command was used to exploit directory listing.  All that is needed is an URL or IP Address to the web server.</a:t>
            </a:r>
            <a:br>
              <a:rPr lang="en" sz="1200" b="1">
                <a:latin typeface="Roboto"/>
                <a:ea typeface="Roboto"/>
                <a:cs typeface="Roboto"/>
                <a:sym typeface="Roboto"/>
              </a:rPr>
            </a:br>
            <a:br>
              <a:rPr lang="en" sz="1200" b="1">
                <a:latin typeface="Roboto"/>
                <a:ea typeface="Roboto"/>
                <a:cs typeface="Roboto"/>
                <a:sym typeface="Roboto"/>
              </a:rPr>
            </a:br>
            <a:r>
              <a:rPr lang="en" sz="1200" b="1">
                <a:latin typeface="Roboto"/>
                <a:ea typeface="Roboto"/>
                <a:cs typeface="Roboto"/>
                <a:sym typeface="Roboto"/>
              </a:rPr>
              <a:t>The following IP Address was entered into the browser:</a:t>
            </a:r>
            <a:br>
              <a:rPr lang="en" sz="1200" b="1">
                <a:latin typeface="Roboto"/>
                <a:ea typeface="Roboto"/>
                <a:cs typeface="Roboto"/>
                <a:sym typeface="Roboto"/>
              </a:rPr>
            </a:br>
            <a:r>
              <a:rPr lang="en" sz="1600" b="1">
                <a:highlight>
                  <a:srgbClr val="00FF00"/>
                </a:highlight>
                <a:latin typeface="Roboto"/>
                <a:ea typeface="Roboto"/>
                <a:cs typeface="Roboto"/>
                <a:sym typeface="Roboto"/>
              </a:rPr>
              <a:t>192.168.1.105</a:t>
            </a:r>
            <a:endParaRPr sz="1600" b="1">
              <a:highlight>
                <a:srgbClr val="00FF00"/>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2"/>
        <p:cNvGrpSpPr/>
        <p:nvPr/>
      </p:nvGrpSpPr>
      <p:grpSpPr>
        <a:xfrm>
          <a:off x="0" y="0"/>
          <a:ext cx="0" cy="0"/>
          <a:chOff x="0" y="0"/>
          <a:chExt cx="0" cy="0"/>
        </a:xfrm>
      </p:grpSpPr>
      <p:sp>
        <p:nvSpPr>
          <p:cNvPr id="173" name="Google Shape;173;p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rmAutofit fontScale="90000"/>
          </a:bodyPr>
          <a:lstStyle/>
          <a:p>
            <a:pPr marL="0" lvl="0" indent="0" algn="l" rtl="0">
              <a:spcBef>
                <a:spcPts val="0"/>
              </a:spcBef>
              <a:spcAft>
                <a:spcPts val="0"/>
              </a:spcAft>
              <a:buNone/>
            </a:pPr>
            <a:r>
              <a:rPr lang="en">
                <a:solidFill>
                  <a:srgbClr val="00FF00"/>
                </a:solidFill>
              </a:rPr>
              <a:t>Directory Listing: Revealing Parent Directory</a:t>
            </a:r>
            <a:endParaRPr>
              <a:solidFill>
                <a:srgbClr val="00FF00"/>
              </a:solidFill>
            </a:endParaRPr>
          </a:p>
        </p:txBody>
      </p:sp>
      <p:pic>
        <p:nvPicPr>
          <p:cNvPr id="174" name="Google Shape;174;p25"/>
          <p:cNvPicPr preferRelativeResize="0"/>
          <p:nvPr/>
        </p:nvPicPr>
        <p:blipFill>
          <a:blip r:embed="rId3">
            <a:alphaModFix/>
          </a:blip>
          <a:stretch>
            <a:fillRect/>
          </a:stretch>
        </p:blipFill>
        <p:spPr>
          <a:xfrm>
            <a:off x="123825" y="809625"/>
            <a:ext cx="8905876" cy="386715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1631</Words>
  <Application>Microsoft Office PowerPoint</Application>
  <PresentationFormat>On-screen Show (16:9)</PresentationFormat>
  <Paragraphs>170</Paragraphs>
  <Slides>32</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Verdana</vt:lpstr>
      <vt:lpstr>Roboto Medium</vt:lpstr>
      <vt:lpstr>Spectral</vt:lpstr>
      <vt:lpstr>Arial</vt:lpstr>
      <vt:lpstr>Roboto Thin</vt:lpstr>
      <vt:lpstr>Roboto Light</vt:lpstr>
      <vt:lpstr>Roboto Black</vt:lpstr>
      <vt:lpstr>Roboto</vt:lpstr>
      <vt:lpstr>Simple Light</vt:lpstr>
      <vt:lpstr>Assessment, Analysis,  and Hardening of a Vulnerable System</vt:lpstr>
      <vt:lpstr>Table of Contents </vt:lpstr>
      <vt:lpstr>Network Topology </vt:lpstr>
      <vt:lpstr>Network Topology</vt:lpstr>
      <vt:lpstr>Red Team Security Assessment </vt:lpstr>
      <vt:lpstr>Recon: Describing the Target</vt:lpstr>
      <vt:lpstr>Vulnerability Assessment</vt:lpstr>
      <vt:lpstr>Exploitation: Directory Listing</vt:lpstr>
      <vt:lpstr>Directory Listing: Revealing Parent Directory</vt:lpstr>
      <vt:lpstr>Directory Listing: Revealing Memo / E-mail</vt:lpstr>
      <vt:lpstr>Directory Listing: Revealing Hidden “secret_folder”</vt:lpstr>
      <vt:lpstr>Directory Listing: Revealing Authentication of “secret_folder”</vt:lpstr>
      <vt:lpstr>Exploitation: Brute Force Attack - Tool Hydra</vt:lpstr>
      <vt:lpstr>PowerPoint Presentation</vt:lpstr>
      <vt:lpstr>Exploitation: PHP File Inclusion</vt:lpstr>
      <vt:lpstr>PowerPoint Presentation</vt:lpstr>
      <vt:lpstr>PowerPoint Presentation</vt:lpstr>
      <vt:lpstr>PowerPoint Presentation</vt:lpstr>
      <vt:lpstr>PowerPoint Presentation</vt:lpstr>
      <vt:lpstr>PowerPoint Presentation</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Analysis,  and Hardening of a Vulnerable System</dc:title>
  <cp:lastModifiedBy>Nunya</cp:lastModifiedBy>
  <cp:revision>2</cp:revision>
  <dcterms:modified xsi:type="dcterms:W3CDTF">2021-05-03T14:52:57Z</dcterms:modified>
</cp:coreProperties>
</file>